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92" r:id="rId5"/>
    <p:sldId id="301" r:id="rId6"/>
    <p:sldId id="297" r:id="rId7"/>
    <p:sldId id="296" r:id="rId8"/>
    <p:sldId id="277" r:id="rId9"/>
    <p:sldId id="298" r:id="rId10"/>
    <p:sldId id="299" r:id="rId11"/>
    <p:sldId id="300" r:id="rId12"/>
    <p:sldId id="284" r:id="rId13"/>
    <p:sldId id="283" r:id="rId14"/>
    <p:sldId id="303" r:id="rId15"/>
    <p:sldId id="305" r:id="rId16"/>
    <p:sldId id="308" r:id="rId17"/>
    <p:sldId id="309" r:id="rId18"/>
    <p:sldId id="302" r:id="rId19"/>
    <p:sldId id="310" r:id="rId20"/>
    <p:sldId id="304" r:id="rId21"/>
  </p:sldIdLst>
  <p:sldSz cx="12192000" cy="6858000"/>
  <p:notesSz cx="6792913" cy="992505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96E2"/>
    <a:srgbClr val="002060"/>
    <a:srgbClr val="FAFBC5"/>
    <a:srgbClr val="ECFABE"/>
    <a:srgbClr val="D84400"/>
    <a:srgbClr val="728DAB"/>
    <a:srgbClr val="375371"/>
    <a:srgbClr val="44678D"/>
    <a:srgbClr val="AEC2D8"/>
    <a:srgbClr val="4469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634"/>
  </p:normalViewPr>
  <p:slideViewPr>
    <p:cSldViewPr snapToGrid="0" showGuides="1">
      <p:cViewPr varScale="1">
        <p:scale>
          <a:sx n="86" d="100"/>
          <a:sy n="86" d="100"/>
        </p:scale>
        <p:origin x="562" y="67"/>
      </p:cViewPr>
      <p:guideLst>
        <p:guide orient="horz" pos="1536"/>
        <p:guide pos="312"/>
      </p:guideLst>
    </p:cSldViewPr>
  </p:slideViewPr>
  <p:outlineViewPr>
    <p:cViewPr>
      <p:scale>
        <a:sx n="33" d="100"/>
        <a:sy n="33" d="100"/>
      </p:scale>
      <p:origin x="0" y="-1616"/>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58" d="100"/>
          <a:sy n="58" d="100"/>
        </p:scale>
        <p:origin x="2491"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ds\dds_zajednicki\FAS%20Services\Izdavanje%20obveznica%20Progress\Zalihe\Knjiga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List1!$E$24</c:f>
              <c:strCache>
                <c:ptCount val="1"/>
                <c:pt idx="0">
                  <c:v>Bruto višak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List1!$B$25:$B$27</c:f>
              <c:numCache>
                <c:formatCode>General</c:formatCode>
                <c:ptCount val="3"/>
                <c:pt idx="0">
                  <c:v>2026</c:v>
                </c:pt>
                <c:pt idx="1">
                  <c:v>2027</c:v>
                </c:pt>
                <c:pt idx="2">
                  <c:v>2028</c:v>
                </c:pt>
              </c:numCache>
            </c:numRef>
          </c:cat>
          <c:val>
            <c:numRef>
              <c:f>List1!$E$25:$E$27</c:f>
              <c:numCache>
                <c:formatCode>#,##0</c:formatCode>
                <c:ptCount val="3"/>
                <c:pt idx="0">
                  <c:v>1600000</c:v>
                </c:pt>
                <c:pt idx="1">
                  <c:v>1450000</c:v>
                </c:pt>
                <c:pt idx="2">
                  <c:v>3200000</c:v>
                </c:pt>
              </c:numCache>
            </c:numRef>
          </c:val>
          <c:smooth val="0"/>
          <c:extLst>
            <c:ext xmlns:c16="http://schemas.microsoft.com/office/drawing/2014/chart" uri="{C3380CC4-5D6E-409C-BE32-E72D297353CC}">
              <c16:uniqueId val="{00000000-0A73-4A0A-A257-ED93F372D534}"/>
            </c:ext>
          </c:extLst>
        </c:ser>
        <c:ser>
          <c:idx val="1"/>
          <c:order val="1"/>
          <c:tx>
            <c:strRef>
              <c:f>List1!$H$24</c:f>
              <c:strCache>
                <c:ptCount val="1"/>
                <c:pt idx="0">
                  <c:v>Isplata po obveznicama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List1!$B$25:$B$27</c:f>
              <c:numCache>
                <c:formatCode>General</c:formatCode>
                <c:ptCount val="3"/>
                <c:pt idx="0">
                  <c:v>2026</c:v>
                </c:pt>
                <c:pt idx="1">
                  <c:v>2027</c:v>
                </c:pt>
                <c:pt idx="2">
                  <c:v>2028</c:v>
                </c:pt>
              </c:numCache>
            </c:numRef>
          </c:cat>
          <c:val>
            <c:numRef>
              <c:f>List1!$H$25:$H$27</c:f>
              <c:numCache>
                <c:formatCode>#,##0</c:formatCode>
                <c:ptCount val="3"/>
                <c:pt idx="0">
                  <c:v>140000</c:v>
                </c:pt>
                <c:pt idx="1">
                  <c:v>140000</c:v>
                </c:pt>
                <c:pt idx="2">
                  <c:v>2140000</c:v>
                </c:pt>
              </c:numCache>
            </c:numRef>
          </c:val>
          <c:smooth val="0"/>
          <c:extLst>
            <c:ext xmlns:c16="http://schemas.microsoft.com/office/drawing/2014/chart" uri="{C3380CC4-5D6E-409C-BE32-E72D297353CC}">
              <c16:uniqueId val="{00000001-0A73-4A0A-A257-ED93F372D534}"/>
            </c:ext>
          </c:extLst>
        </c:ser>
        <c:dLbls>
          <c:showLegendKey val="0"/>
          <c:showVal val="0"/>
          <c:showCatName val="0"/>
          <c:showSerName val="0"/>
          <c:showPercent val="0"/>
          <c:showBubbleSize val="0"/>
        </c:dLbls>
        <c:marker val="1"/>
        <c:smooth val="0"/>
        <c:axId val="404203880"/>
        <c:axId val="743258992"/>
      </c:lineChart>
      <c:catAx>
        <c:axId val="404203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3258992"/>
        <c:crosses val="autoZero"/>
        <c:auto val="1"/>
        <c:lblAlgn val="ctr"/>
        <c:lblOffset val="100"/>
        <c:noMultiLvlLbl val="0"/>
      </c:catAx>
      <c:valAx>
        <c:axId val="743258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203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7E3961-5613-64C6-63C3-6085D0CDAE5B}"/>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06D1F08-FF42-95F6-3130-AE63E5604876}"/>
              </a:ext>
            </a:extLst>
          </p:cNvPr>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8CD26A2A-0A96-0647-84E5-C82F2EFD9474}" type="datetimeFigureOut">
              <a:rPr lang="en-US" smtClean="0"/>
              <a:t>4/17/2026</a:t>
            </a:fld>
            <a:endParaRPr lang="en-US" dirty="0"/>
          </a:p>
        </p:txBody>
      </p:sp>
      <p:sp>
        <p:nvSpPr>
          <p:cNvPr id="4" name="Footer Placeholder 3">
            <a:extLst>
              <a:ext uri="{FF2B5EF4-FFF2-40B4-BE49-F238E27FC236}">
                <a16:creationId xmlns:a16="http://schemas.microsoft.com/office/drawing/2014/main" id="{4CD5B35B-A046-EC3C-A80E-3D9D12C14980}"/>
              </a:ext>
            </a:extLst>
          </p:cNvPr>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202DDE3-703C-8B4C-9506-EC0A39AACDD5}"/>
              </a:ext>
            </a:extLst>
          </p:cNvPr>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BB8DC1D1-B6C2-C644-8BF1-C34DBFFE1C78}" type="slidenum">
              <a:rPr lang="en-US" smtClean="0"/>
              <a:t>‹#›</a:t>
            </a:fld>
            <a:endParaRPr lang="en-US" dirty="0"/>
          </a:p>
        </p:txBody>
      </p:sp>
    </p:spTree>
    <p:extLst>
      <p:ext uri="{BB962C8B-B14F-4D97-AF65-F5344CB8AC3E}">
        <p14:creationId xmlns:p14="http://schemas.microsoft.com/office/powerpoint/2010/main" val="93347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A894A48D-3417-BE20-3062-A36609690464}"/>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en-US"/>
          </a:p>
        </p:txBody>
      </p:sp>
      <p:sp>
        <p:nvSpPr>
          <p:cNvPr id="9" name="Slide Image Placeholder 8">
            <a:extLst>
              <a:ext uri="{FF2B5EF4-FFF2-40B4-BE49-F238E27FC236}">
                <a16:creationId xmlns:a16="http://schemas.microsoft.com/office/drawing/2014/main" id="{AC9ED954-709D-51DC-3EA0-0E06FE1D72A5}"/>
              </a:ext>
            </a:extLst>
          </p:cNvPr>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a:extLst>
              <a:ext uri="{FF2B5EF4-FFF2-40B4-BE49-F238E27FC236}">
                <a16:creationId xmlns:a16="http://schemas.microsoft.com/office/drawing/2014/main" id="{1F57F2FB-2942-7663-E6DB-E3A976549D53}"/>
              </a:ext>
            </a:extLst>
          </p:cNvPr>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en-US"/>
          </a:p>
        </p:txBody>
      </p:sp>
      <p:sp>
        <p:nvSpPr>
          <p:cNvPr id="11" name="Date Placeholder 10">
            <a:extLst>
              <a:ext uri="{FF2B5EF4-FFF2-40B4-BE49-F238E27FC236}">
                <a16:creationId xmlns:a16="http://schemas.microsoft.com/office/drawing/2014/main" id="{ED31FE42-8AA6-DC9C-5EE7-8737143C1DDB}"/>
              </a:ext>
            </a:extLst>
          </p:cNvPr>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D458D246-FB21-4ACB-9068-6447CC7872F8}" type="datetimeFigureOut">
              <a:rPr lang="en-US" smtClean="0"/>
              <a:t>4/17/2026</a:t>
            </a:fld>
            <a:endParaRPr lang="en-US"/>
          </a:p>
        </p:txBody>
      </p:sp>
      <p:sp>
        <p:nvSpPr>
          <p:cNvPr id="12" name="Notes Placeholder 11">
            <a:extLst>
              <a:ext uri="{FF2B5EF4-FFF2-40B4-BE49-F238E27FC236}">
                <a16:creationId xmlns:a16="http://schemas.microsoft.com/office/drawing/2014/main" id="{5F659C92-43C4-05C5-9170-5CF256AF9975}"/>
              </a:ext>
            </a:extLst>
          </p:cNvPr>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74923A81-0599-8ECF-BDF0-A4898D46829C}"/>
              </a:ext>
            </a:extLst>
          </p:cNvPr>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FDBF3159-94EB-4F6B-8273-09F1A6B019E6}" type="slidenum">
              <a:rPr lang="en-US" smtClean="0"/>
              <a:t>‹#›</a:t>
            </a:fld>
            <a:endParaRPr lang="en-US"/>
          </a:p>
        </p:txBody>
      </p:sp>
    </p:spTree>
    <p:extLst>
      <p:ext uri="{BB962C8B-B14F-4D97-AF65-F5344CB8AC3E}">
        <p14:creationId xmlns:p14="http://schemas.microsoft.com/office/powerpoint/2010/main" val="42266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39838"/>
            <a:ext cx="5954713" cy="3351212"/>
          </a:xfrm>
          <a:prstGeom prst="rect">
            <a:avLst/>
          </a:prstGeom>
        </p:spPr>
        <p:txBody>
          <a:bodyPr/>
          <a:lstStyle/>
          <a:p>
            <a:endParaRPr lang="en-AT"/>
          </a:p>
        </p:txBody>
      </p:sp>
      <p:sp>
        <p:nvSpPr>
          <p:cNvPr id="3" name="Notes Placeholder 2"/>
          <p:cNvSpPr>
            <a:spLocks noGrp="1"/>
          </p:cNvSpPr>
          <p:nvPr>
            <p:ph type="body" idx="1"/>
          </p:nvPr>
        </p:nvSpPr>
        <p:spPr>
          <a:xfrm>
            <a:off x="679292" y="4776431"/>
            <a:ext cx="5434330" cy="3907988"/>
          </a:xfrm>
          <a:prstGeom prst="rect">
            <a:avLst/>
          </a:prstGeom>
        </p:spPr>
        <p:txBody>
          <a:bodyPr/>
          <a:lstStyle/>
          <a:p>
            <a:endParaRPr lang="en-US" dirty="0"/>
          </a:p>
        </p:txBody>
      </p:sp>
      <p:sp>
        <p:nvSpPr>
          <p:cNvPr id="4" name="Slide Number Placeholder 3"/>
          <p:cNvSpPr>
            <a:spLocks noGrp="1"/>
          </p:cNvSpPr>
          <p:nvPr>
            <p:ph type="sldNum" sz="quarter" idx="5"/>
          </p:nvPr>
        </p:nvSpPr>
        <p:spPr>
          <a:xfrm>
            <a:off x="3847745" y="9427076"/>
            <a:ext cx="2943596" cy="497975"/>
          </a:xfrm>
          <a:prstGeom prst="rect">
            <a:avLst/>
          </a:prstGeom>
        </p:spPr>
        <p:txBody>
          <a:bodyPr/>
          <a:lstStyle/>
          <a:p>
            <a:fld id="{017105BD-6D6F-49DB-9DE4-D4A6452D7E5F}" type="slidenum">
              <a:rPr lang="en-US" altLang="zh-CN" noProof="0" smtClean="0"/>
              <a:t>1</a:t>
            </a:fld>
            <a:endParaRPr lang="en-US" altLang="zh-CN" noProof="0" dirty="0"/>
          </a:p>
        </p:txBody>
      </p:sp>
    </p:spTree>
    <p:extLst>
      <p:ext uri="{BB962C8B-B14F-4D97-AF65-F5344CB8AC3E}">
        <p14:creationId xmlns:p14="http://schemas.microsoft.com/office/powerpoint/2010/main" val="3712883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39838"/>
            <a:ext cx="5954713" cy="3351212"/>
          </a:xfrm>
          <a:prstGeom prst="rect">
            <a:avLst/>
          </a:prstGeom>
        </p:spPr>
        <p:txBody>
          <a:bodyPr/>
          <a:lstStyle/>
          <a:p>
            <a:endParaRPr lang="en-AT"/>
          </a:p>
        </p:txBody>
      </p:sp>
      <p:sp>
        <p:nvSpPr>
          <p:cNvPr id="3" name="Notes Placeholder 2"/>
          <p:cNvSpPr>
            <a:spLocks noGrp="1"/>
          </p:cNvSpPr>
          <p:nvPr>
            <p:ph type="body" idx="1"/>
          </p:nvPr>
        </p:nvSpPr>
        <p:spPr>
          <a:xfrm>
            <a:off x="679292" y="4776431"/>
            <a:ext cx="5434330" cy="3907988"/>
          </a:xfrm>
          <a:prstGeom prst="rect">
            <a:avLst/>
          </a:prstGeom>
        </p:spPr>
        <p:txBody>
          <a:bodyPr/>
          <a:lstStyle/>
          <a:p>
            <a:endParaRPr lang="en-US"/>
          </a:p>
        </p:txBody>
      </p:sp>
      <p:sp>
        <p:nvSpPr>
          <p:cNvPr id="4" name="Slide Number Placeholder 3"/>
          <p:cNvSpPr>
            <a:spLocks noGrp="1"/>
          </p:cNvSpPr>
          <p:nvPr>
            <p:ph type="sldNum" sz="quarter" idx="5"/>
          </p:nvPr>
        </p:nvSpPr>
        <p:spPr>
          <a:xfrm>
            <a:off x="3847745" y="9427076"/>
            <a:ext cx="2943596" cy="497975"/>
          </a:xfrm>
          <a:prstGeom prst="rect">
            <a:avLst/>
          </a:prstGeom>
        </p:spPr>
        <p:txBody>
          <a:bodyPr/>
          <a:lstStyle/>
          <a:p>
            <a:fld id="{017105BD-6D6F-49DB-9DE4-D4A6452D7E5F}" type="slidenum">
              <a:rPr lang="en-US" altLang="zh-CN" noProof="0" smtClean="0"/>
              <a:t>10</a:t>
            </a:fld>
            <a:endParaRPr lang="en-US" altLang="zh-CN" noProof="0" dirty="0"/>
          </a:p>
        </p:txBody>
      </p:sp>
    </p:spTree>
    <p:extLst>
      <p:ext uri="{BB962C8B-B14F-4D97-AF65-F5344CB8AC3E}">
        <p14:creationId xmlns:p14="http://schemas.microsoft.com/office/powerpoint/2010/main" val="820645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803FB-3F39-C064-A70D-113EF94A0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DF73F8-728C-5AE4-32AB-6D68B5D05375}"/>
              </a:ext>
            </a:extLst>
          </p:cNvPr>
          <p:cNvSpPr>
            <a:spLocks noGrp="1" noRot="1" noChangeAspect="1"/>
          </p:cNvSpPr>
          <p:nvPr>
            <p:ph type="sldImg"/>
          </p:nvPr>
        </p:nvSpPr>
        <p:spPr>
          <a:xfrm>
            <a:off x="419100" y="1239838"/>
            <a:ext cx="5954713" cy="3351212"/>
          </a:xfrm>
          <a:prstGeom prst="rect">
            <a:avLst/>
          </a:prstGeom>
        </p:spPr>
        <p:txBody>
          <a:bodyPr/>
          <a:lstStyle/>
          <a:p>
            <a:endParaRPr lang="en-AT"/>
          </a:p>
        </p:txBody>
      </p:sp>
      <p:sp>
        <p:nvSpPr>
          <p:cNvPr id="3" name="Notes Placeholder 2">
            <a:extLst>
              <a:ext uri="{FF2B5EF4-FFF2-40B4-BE49-F238E27FC236}">
                <a16:creationId xmlns:a16="http://schemas.microsoft.com/office/drawing/2014/main" id="{C8F3D5E4-4014-9A00-1785-C7EF09380DC0}"/>
              </a:ext>
            </a:extLst>
          </p:cNvPr>
          <p:cNvSpPr>
            <a:spLocks noGrp="1"/>
          </p:cNvSpPr>
          <p:nvPr>
            <p:ph type="body" idx="1"/>
          </p:nvPr>
        </p:nvSpPr>
        <p:spPr>
          <a:xfrm>
            <a:off x="679292" y="4776431"/>
            <a:ext cx="5434330" cy="39079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74C7A8B-F2FC-CBC6-6FDC-42EC7E030CC3}"/>
              </a:ext>
            </a:extLst>
          </p:cNvPr>
          <p:cNvSpPr>
            <a:spLocks noGrp="1"/>
          </p:cNvSpPr>
          <p:nvPr>
            <p:ph type="sldNum" sz="quarter" idx="5"/>
          </p:nvPr>
        </p:nvSpPr>
        <p:spPr>
          <a:xfrm>
            <a:off x="3847745" y="9427076"/>
            <a:ext cx="2943596" cy="497975"/>
          </a:xfrm>
          <a:prstGeom prst="rect">
            <a:avLst/>
          </a:prstGeom>
        </p:spPr>
        <p:txBody>
          <a:bodyPr/>
          <a:lstStyle/>
          <a:p>
            <a:fld id="{017105BD-6D6F-49DB-9DE4-D4A6452D7E5F}" type="slidenum">
              <a:rPr lang="en-US" altLang="zh-CN" noProof="0" smtClean="0"/>
              <a:t>11</a:t>
            </a:fld>
            <a:endParaRPr lang="en-US" altLang="zh-CN" noProof="0" dirty="0"/>
          </a:p>
        </p:txBody>
      </p:sp>
    </p:spTree>
    <p:extLst>
      <p:ext uri="{BB962C8B-B14F-4D97-AF65-F5344CB8AC3E}">
        <p14:creationId xmlns:p14="http://schemas.microsoft.com/office/powerpoint/2010/main" val="2671609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5C6CE-A5B9-78A6-08D3-24C8D576C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ABA34-31CE-D841-5207-E9BE71A3B57D}"/>
              </a:ext>
            </a:extLst>
          </p:cNvPr>
          <p:cNvSpPr>
            <a:spLocks noGrp="1" noRot="1" noChangeAspect="1"/>
          </p:cNvSpPr>
          <p:nvPr>
            <p:ph type="sldImg"/>
          </p:nvPr>
        </p:nvSpPr>
        <p:spPr>
          <a:xfrm>
            <a:off x="419100" y="1239838"/>
            <a:ext cx="5954713" cy="3351212"/>
          </a:xfrm>
          <a:prstGeom prst="rect">
            <a:avLst/>
          </a:prstGeom>
        </p:spPr>
        <p:txBody>
          <a:bodyPr/>
          <a:lstStyle/>
          <a:p>
            <a:endParaRPr lang="en-AT"/>
          </a:p>
        </p:txBody>
      </p:sp>
      <p:sp>
        <p:nvSpPr>
          <p:cNvPr id="3" name="Notes Placeholder 2">
            <a:extLst>
              <a:ext uri="{FF2B5EF4-FFF2-40B4-BE49-F238E27FC236}">
                <a16:creationId xmlns:a16="http://schemas.microsoft.com/office/drawing/2014/main" id="{8B9999F5-DC96-7E26-A8DF-26A060F6C666}"/>
              </a:ext>
            </a:extLst>
          </p:cNvPr>
          <p:cNvSpPr>
            <a:spLocks noGrp="1"/>
          </p:cNvSpPr>
          <p:nvPr>
            <p:ph type="body" idx="1"/>
          </p:nvPr>
        </p:nvSpPr>
        <p:spPr>
          <a:xfrm>
            <a:off x="679292" y="4776431"/>
            <a:ext cx="5434330" cy="39079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C8AC562-03C9-8882-8992-EABE9DB8A0BE}"/>
              </a:ext>
            </a:extLst>
          </p:cNvPr>
          <p:cNvSpPr>
            <a:spLocks noGrp="1"/>
          </p:cNvSpPr>
          <p:nvPr>
            <p:ph type="sldNum" sz="quarter" idx="5"/>
          </p:nvPr>
        </p:nvSpPr>
        <p:spPr>
          <a:xfrm>
            <a:off x="3847745" y="9427076"/>
            <a:ext cx="2943596" cy="497975"/>
          </a:xfrm>
          <a:prstGeom prst="rect">
            <a:avLst/>
          </a:prstGeom>
        </p:spPr>
        <p:txBody>
          <a:bodyPr/>
          <a:lstStyle/>
          <a:p>
            <a:fld id="{017105BD-6D6F-49DB-9DE4-D4A6452D7E5F}" type="slidenum">
              <a:rPr lang="en-US" altLang="zh-CN" noProof="0" smtClean="0"/>
              <a:t>15</a:t>
            </a:fld>
            <a:endParaRPr lang="en-US" altLang="zh-CN" noProof="0" dirty="0"/>
          </a:p>
        </p:txBody>
      </p:sp>
    </p:spTree>
    <p:extLst>
      <p:ext uri="{BB962C8B-B14F-4D97-AF65-F5344CB8AC3E}">
        <p14:creationId xmlns:p14="http://schemas.microsoft.com/office/powerpoint/2010/main" val="1605546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E3B89-AB3C-FC26-9C3A-F9505657F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AFE45-0E72-2ABF-FCBB-E59C9BFAE6B2}"/>
              </a:ext>
            </a:extLst>
          </p:cNvPr>
          <p:cNvSpPr>
            <a:spLocks noGrp="1" noRot="1" noChangeAspect="1"/>
          </p:cNvSpPr>
          <p:nvPr>
            <p:ph type="sldImg"/>
          </p:nvPr>
        </p:nvSpPr>
        <p:spPr>
          <a:xfrm>
            <a:off x="419100" y="1239838"/>
            <a:ext cx="5954713" cy="3351212"/>
          </a:xfrm>
          <a:prstGeom prst="rect">
            <a:avLst/>
          </a:prstGeom>
        </p:spPr>
        <p:txBody>
          <a:bodyPr/>
          <a:lstStyle/>
          <a:p>
            <a:endParaRPr lang="en-AT"/>
          </a:p>
        </p:txBody>
      </p:sp>
      <p:sp>
        <p:nvSpPr>
          <p:cNvPr id="3" name="Notes Placeholder 2">
            <a:extLst>
              <a:ext uri="{FF2B5EF4-FFF2-40B4-BE49-F238E27FC236}">
                <a16:creationId xmlns:a16="http://schemas.microsoft.com/office/drawing/2014/main" id="{B4C8A732-13D5-8B29-E721-75EAA02B002D}"/>
              </a:ext>
            </a:extLst>
          </p:cNvPr>
          <p:cNvSpPr>
            <a:spLocks noGrp="1"/>
          </p:cNvSpPr>
          <p:nvPr>
            <p:ph type="body" idx="1"/>
          </p:nvPr>
        </p:nvSpPr>
        <p:spPr>
          <a:xfrm>
            <a:off x="679292" y="4776431"/>
            <a:ext cx="5434330" cy="39079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8242B88-E038-2602-2F23-2E7965A54BA1}"/>
              </a:ext>
            </a:extLst>
          </p:cNvPr>
          <p:cNvSpPr>
            <a:spLocks noGrp="1"/>
          </p:cNvSpPr>
          <p:nvPr>
            <p:ph type="sldNum" sz="quarter" idx="5"/>
          </p:nvPr>
        </p:nvSpPr>
        <p:spPr>
          <a:xfrm>
            <a:off x="3847745" y="9427076"/>
            <a:ext cx="2943596" cy="497975"/>
          </a:xfrm>
          <a:prstGeom prst="rect">
            <a:avLst/>
          </a:prstGeom>
        </p:spPr>
        <p:txBody>
          <a:bodyPr/>
          <a:lstStyle/>
          <a:p>
            <a:fld id="{017105BD-6D6F-49DB-9DE4-D4A6452D7E5F}" type="slidenum">
              <a:rPr lang="en-US" altLang="zh-CN" noProof="0" smtClean="0"/>
              <a:t>17</a:t>
            </a:fld>
            <a:endParaRPr lang="en-US" altLang="zh-CN" noProof="0" dirty="0"/>
          </a:p>
        </p:txBody>
      </p:sp>
    </p:spTree>
    <p:extLst>
      <p:ext uri="{BB962C8B-B14F-4D97-AF65-F5344CB8AC3E}">
        <p14:creationId xmlns:p14="http://schemas.microsoft.com/office/powerpoint/2010/main" val="140635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DFD73-0078-E3BE-A777-C27CD9AF5C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0FEC37-96BE-45F6-1B29-149D0354509F}"/>
              </a:ext>
            </a:extLst>
          </p:cNvPr>
          <p:cNvSpPr>
            <a:spLocks noGrp="1" noRot="1" noChangeAspect="1"/>
          </p:cNvSpPr>
          <p:nvPr>
            <p:ph type="sldImg"/>
          </p:nvPr>
        </p:nvSpPr>
        <p:spPr>
          <a:xfrm>
            <a:off x="419100" y="1239838"/>
            <a:ext cx="5954713" cy="3351212"/>
          </a:xfrm>
          <a:prstGeom prst="rect">
            <a:avLst/>
          </a:prstGeom>
        </p:spPr>
        <p:txBody>
          <a:bodyPr/>
          <a:lstStyle/>
          <a:p>
            <a:endParaRPr lang="en-AT"/>
          </a:p>
        </p:txBody>
      </p:sp>
      <p:sp>
        <p:nvSpPr>
          <p:cNvPr id="3" name="Notes Placeholder 2">
            <a:extLst>
              <a:ext uri="{FF2B5EF4-FFF2-40B4-BE49-F238E27FC236}">
                <a16:creationId xmlns:a16="http://schemas.microsoft.com/office/drawing/2014/main" id="{A7546F53-A784-86D3-3B94-4F38621D23D8}"/>
              </a:ext>
            </a:extLst>
          </p:cNvPr>
          <p:cNvSpPr>
            <a:spLocks noGrp="1"/>
          </p:cNvSpPr>
          <p:nvPr>
            <p:ph type="body" idx="1"/>
          </p:nvPr>
        </p:nvSpPr>
        <p:spPr>
          <a:xfrm>
            <a:off x="679292" y="4776431"/>
            <a:ext cx="5434330" cy="39079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F5D76DB-00FC-73B7-9FC4-A1FE7B39FCB2}"/>
              </a:ext>
            </a:extLst>
          </p:cNvPr>
          <p:cNvSpPr>
            <a:spLocks noGrp="1"/>
          </p:cNvSpPr>
          <p:nvPr>
            <p:ph type="sldNum" sz="quarter" idx="5"/>
          </p:nvPr>
        </p:nvSpPr>
        <p:spPr>
          <a:xfrm>
            <a:off x="3847745" y="9427076"/>
            <a:ext cx="2943596" cy="497975"/>
          </a:xfrm>
          <a:prstGeom prst="rect">
            <a:avLst/>
          </a:prstGeom>
        </p:spPr>
        <p:txBody>
          <a:bodyPr/>
          <a:lstStyle/>
          <a:p>
            <a:fld id="{017105BD-6D6F-49DB-9DE4-D4A6452D7E5F}" type="slidenum">
              <a:rPr lang="en-US" altLang="zh-CN" noProof="0" smtClean="0"/>
              <a:t>2</a:t>
            </a:fld>
            <a:endParaRPr lang="en-US" altLang="zh-CN" noProof="0" dirty="0"/>
          </a:p>
        </p:txBody>
      </p:sp>
    </p:spTree>
    <p:extLst>
      <p:ext uri="{BB962C8B-B14F-4D97-AF65-F5344CB8AC3E}">
        <p14:creationId xmlns:p14="http://schemas.microsoft.com/office/powerpoint/2010/main" val="370868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0292E-1E13-E094-3518-D5D1CE68C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19E949-9938-4840-9B45-7051D526A1C2}"/>
              </a:ext>
            </a:extLst>
          </p:cNvPr>
          <p:cNvSpPr>
            <a:spLocks noGrp="1" noRot="1" noChangeAspect="1"/>
          </p:cNvSpPr>
          <p:nvPr>
            <p:ph type="sldImg"/>
          </p:nvPr>
        </p:nvSpPr>
        <p:spPr>
          <a:xfrm>
            <a:off x="419100" y="1239838"/>
            <a:ext cx="5954713" cy="3351212"/>
          </a:xfrm>
          <a:prstGeom prst="rect">
            <a:avLst/>
          </a:prstGeom>
        </p:spPr>
        <p:txBody>
          <a:bodyPr/>
          <a:lstStyle/>
          <a:p>
            <a:endParaRPr lang="en-AT"/>
          </a:p>
        </p:txBody>
      </p:sp>
      <p:sp>
        <p:nvSpPr>
          <p:cNvPr id="3" name="Notes Placeholder 2">
            <a:extLst>
              <a:ext uri="{FF2B5EF4-FFF2-40B4-BE49-F238E27FC236}">
                <a16:creationId xmlns:a16="http://schemas.microsoft.com/office/drawing/2014/main" id="{AA223B11-D0DC-A5F5-8513-8E43DD956B7D}"/>
              </a:ext>
            </a:extLst>
          </p:cNvPr>
          <p:cNvSpPr>
            <a:spLocks noGrp="1"/>
          </p:cNvSpPr>
          <p:nvPr>
            <p:ph type="body" idx="1"/>
          </p:nvPr>
        </p:nvSpPr>
        <p:spPr>
          <a:xfrm>
            <a:off x="679292" y="4776431"/>
            <a:ext cx="5434330" cy="39079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10ECEB8-462B-8832-1F3C-37ECBBE121A0}"/>
              </a:ext>
            </a:extLst>
          </p:cNvPr>
          <p:cNvSpPr>
            <a:spLocks noGrp="1"/>
          </p:cNvSpPr>
          <p:nvPr>
            <p:ph type="sldNum" sz="quarter" idx="5"/>
          </p:nvPr>
        </p:nvSpPr>
        <p:spPr>
          <a:xfrm>
            <a:off x="3847745" y="9427076"/>
            <a:ext cx="2943596" cy="497975"/>
          </a:xfrm>
          <a:prstGeom prst="rect">
            <a:avLst/>
          </a:prstGeom>
        </p:spPr>
        <p:txBody>
          <a:bodyPr/>
          <a:lstStyle/>
          <a:p>
            <a:fld id="{017105BD-6D6F-49DB-9DE4-D4A6452D7E5F}" type="slidenum">
              <a:rPr lang="en-US" altLang="zh-CN" noProof="0" smtClean="0"/>
              <a:t>3</a:t>
            </a:fld>
            <a:endParaRPr lang="en-US" altLang="zh-CN" noProof="0" dirty="0"/>
          </a:p>
        </p:txBody>
      </p:sp>
    </p:spTree>
    <p:extLst>
      <p:ext uri="{BB962C8B-B14F-4D97-AF65-F5344CB8AC3E}">
        <p14:creationId xmlns:p14="http://schemas.microsoft.com/office/powerpoint/2010/main" val="1248457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39838"/>
            <a:ext cx="5954713" cy="3351212"/>
          </a:xfrm>
          <a:prstGeom prst="rect">
            <a:avLst/>
          </a:prstGeom>
        </p:spPr>
        <p:txBody>
          <a:bodyPr/>
          <a:lstStyle/>
          <a:p>
            <a:endParaRPr lang="en-AT"/>
          </a:p>
        </p:txBody>
      </p:sp>
      <p:sp>
        <p:nvSpPr>
          <p:cNvPr id="3" name="Notes Placeholder 2"/>
          <p:cNvSpPr>
            <a:spLocks noGrp="1"/>
          </p:cNvSpPr>
          <p:nvPr>
            <p:ph type="body" idx="1"/>
          </p:nvPr>
        </p:nvSpPr>
        <p:spPr>
          <a:xfrm>
            <a:off x="679292" y="4776431"/>
            <a:ext cx="5434330" cy="3907988"/>
          </a:xfrm>
          <a:prstGeom prst="rect">
            <a:avLst/>
          </a:prstGeom>
        </p:spPr>
        <p:txBody>
          <a:bodyPr/>
          <a:lstStyle/>
          <a:p>
            <a:endParaRPr lang="en-US" dirty="0"/>
          </a:p>
        </p:txBody>
      </p:sp>
      <p:sp>
        <p:nvSpPr>
          <p:cNvPr id="4" name="Slide Number Placeholder 3"/>
          <p:cNvSpPr>
            <a:spLocks noGrp="1"/>
          </p:cNvSpPr>
          <p:nvPr>
            <p:ph type="sldNum" sz="quarter" idx="5"/>
          </p:nvPr>
        </p:nvSpPr>
        <p:spPr>
          <a:xfrm>
            <a:off x="3847745" y="9427076"/>
            <a:ext cx="2943596" cy="497975"/>
          </a:xfrm>
          <a:prstGeom prst="rect">
            <a:avLst/>
          </a:prstGeom>
        </p:spPr>
        <p:txBody>
          <a:bodyPr/>
          <a:lstStyle/>
          <a:p>
            <a:fld id="{017105BD-6D6F-49DB-9DE4-D4A6452D7E5F}" type="slidenum">
              <a:rPr lang="en-US" altLang="zh-CN" noProof="0" smtClean="0"/>
              <a:t>4</a:t>
            </a:fld>
            <a:endParaRPr lang="en-US" altLang="zh-CN" noProof="0" dirty="0"/>
          </a:p>
        </p:txBody>
      </p:sp>
    </p:spTree>
    <p:extLst>
      <p:ext uri="{BB962C8B-B14F-4D97-AF65-F5344CB8AC3E}">
        <p14:creationId xmlns:p14="http://schemas.microsoft.com/office/powerpoint/2010/main" val="889105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39838"/>
            <a:ext cx="5954713" cy="3351212"/>
          </a:xfrm>
          <a:prstGeom prst="rect">
            <a:avLst/>
          </a:prstGeom>
        </p:spPr>
        <p:txBody>
          <a:bodyPr/>
          <a:lstStyle/>
          <a:p>
            <a:endParaRPr lang="en-AT"/>
          </a:p>
        </p:txBody>
      </p:sp>
      <p:sp>
        <p:nvSpPr>
          <p:cNvPr id="3" name="Notes Placeholder 2"/>
          <p:cNvSpPr>
            <a:spLocks noGrp="1"/>
          </p:cNvSpPr>
          <p:nvPr>
            <p:ph type="body" idx="1"/>
          </p:nvPr>
        </p:nvSpPr>
        <p:spPr>
          <a:xfrm>
            <a:off x="679292" y="4776431"/>
            <a:ext cx="5434330" cy="3907988"/>
          </a:xfrm>
          <a:prstGeom prst="rect">
            <a:avLst/>
          </a:prstGeom>
        </p:spPr>
        <p:txBody>
          <a:bodyPr/>
          <a:lstStyle/>
          <a:p>
            <a:endParaRPr lang="en-US"/>
          </a:p>
        </p:txBody>
      </p:sp>
      <p:sp>
        <p:nvSpPr>
          <p:cNvPr id="4" name="Slide Number Placeholder 3"/>
          <p:cNvSpPr>
            <a:spLocks noGrp="1"/>
          </p:cNvSpPr>
          <p:nvPr>
            <p:ph type="sldNum" sz="quarter" idx="5"/>
          </p:nvPr>
        </p:nvSpPr>
        <p:spPr>
          <a:xfrm>
            <a:off x="3847745" y="9427076"/>
            <a:ext cx="2943596" cy="497975"/>
          </a:xfrm>
          <a:prstGeom prst="rect">
            <a:avLst/>
          </a:prstGeom>
        </p:spPr>
        <p:txBody>
          <a:bodyPr/>
          <a:lstStyle/>
          <a:p>
            <a:fld id="{017105BD-6D6F-49DB-9DE4-D4A6452D7E5F}" type="slidenum">
              <a:rPr lang="en-US" altLang="zh-CN" noProof="0" smtClean="0"/>
              <a:t>5</a:t>
            </a:fld>
            <a:endParaRPr lang="en-US" altLang="zh-CN" noProof="0" dirty="0"/>
          </a:p>
        </p:txBody>
      </p:sp>
    </p:spTree>
    <p:extLst>
      <p:ext uri="{BB962C8B-B14F-4D97-AF65-F5344CB8AC3E}">
        <p14:creationId xmlns:p14="http://schemas.microsoft.com/office/powerpoint/2010/main" val="96138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4BE86-033F-FF21-2444-2DC0A216C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5422DA-075E-D8BD-94B3-23183EA084CF}"/>
              </a:ext>
            </a:extLst>
          </p:cNvPr>
          <p:cNvSpPr>
            <a:spLocks noGrp="1" noRot="1" noChangeAspect="1"/>
          </p:cNvSpPr>
          <p:nvPr>
            <p:ph type="sldImg"/>
          </p:nvPr>
        </p:nvSpPr>
        <p:spPr>
          <a:xfrm>
            <a:off x="419100" y="1239838"/>
            <a:ext cx="5954713" cy="3351212"/>
          </a:xfrm>
          <a:prstGeom prst="rect">
            <a:avLst/>
          </a:prstGeom>
        </p:spPr>
        <p:txBody>
          <a:bodyPr/>
          <a:lstStyle/>
          <a:p>
            <a:endParaRPr lang="en-AT"/>
          </a:p>
        </p:txBody>
      </p:sp>
      <p:sp>
        <p:nvSpPr>
          <p:cNvPr id="3" name="Notes Placeholder 2">
            <a:extLst>
              <a:ext uri="{FF2B5EF4-FFF2-40B4-BE49-F238E27FC236}">
                <a16:creationId xmlns:a16="http://schemas.microsoft.com/office/drawing/2014/main" id="{152D14BF-394B-2EA4-E38D-9CEF2CCE1A3C}"/>
              </a:ext>
            </a:extLst>
          </p:cNvPr>
          <p:cNvSpPr>
            <a:spLocks noGrp="1"/>
          </p:cNvSpPr>
          <p:nvPr>
            <p:ph type="body" idx="1"/>
          </p:nvPr>
        </p:nvSpPr>
        <p:spPr>
          <a:xfrm>
            <a:off x="679292" y="4776431"/>
            <a:ext cx="5434330" cy="3907988"/>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9ED1F1D-1EA0-72AE-1F14-7DC06645B741}"/>
              </a:ext>
            </a:extLst>
          </p:cNvPr>
          <p:cNvSpPr>
            <a:spLocks noGrp="1"/>
          </p:cNvSpPr>
          <p:nvPr>
            <p:ph type="sldNum" sz="quarter" idx="5"/>
          </p:nvPr>
        </p:nvSpPr>
        <p:spPr>
          <a:xfrm>
            <a:off x="3847745" y="9427076"/>
            <a:ext cx="2943596" cy="497975"/>
          </a:xfrm>
          <a:prstGeom prst="rect">
            <a:avLst/>
          </a:prstGeom>
        </p:spPr>
        <p:txBody>
          <a:bodyPr/>
          <a:lstStyle/>
          <a:p>
            <a:fld id="{017105BD-6D6F-49DB-9DE4-D4A6452D7E5F}" type="slidenum">
              <a:rPr lang="en-US" altLang="zh-CN" noProof="0" smtClean="0"/>
              <a:t>6</a:t>
            </a:fld>
            <a:endParaRPr lang="en-US" altLang="zh-CN" noProof="0" dirty="0"/>
          </a:p>
        </p:txBody>
      </p:sp>
    </p:spTree>
    <p:extLst>
      <p:ext uri="{BB962C8B-B14F-4D97-AF65-F5344CB8AC3E}">
        <p14:creationId xmlns:p14="http://schemas.microsoft.com/office/powerpoint/2010/main" val="1242145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943BC-3FD5-C6E8-9A5A-F252C69E9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CDEA6-9FF4-F360-6326-80507D0EDF89}"/>
              </a:ext>
            </a:extLst>
          </p:cNvPr>
          <p:cNvSpPr>
            <a:spLocks noGrp="1" noRot="1" noChangeAspect="1"/>
          </p:cNvSpPr>
          <p:nvPr>
            <p:ph type="sldImg"/>
          </p:nvPr>
        </p:nvSpPr>
        <p:spPr>
          <a:xfrm>
            <a:off x="419100" y="1239838"/>
            <a:ext cx="5954713" cy="3351212"/>
          </a:xfrm>
          <a:prstGeom prst="rect">
            <a:avLst/>
          </a:prstGeom>
        </p:spPr>
        <p:txBody>
          <a:bodyPr/>
          <a:lstStyle/>
          <a:p>
            <a:endParaRPr lang="en-AT"/>
          </a:p>
        </p:txBody>
      </p:sp>
      <p:sp>
        <p:nvSpPr>
          <p:cNvPr id="3" name="Notes Placeholder 2">
            <a:extLst>
              <a:ext uri="{FF2B5EF4-FFF2-40B4-BE49-F238E27FC236}">
                <a16:creationId xmlns:a16="http://schemas.microsoft.com/office/drawing/2014/main" id="{25966513-3532-C2E4-64D0-437ADBD57729}"/>
              </a:ext>
            </a:extLst>
          </p:cNvPr>
          <p:cNvSpPr>
            <a:spLocks noGrp="1"/>
          </p:cNvSpPr>
          <p:nvPr>
            <p:ph type="body" idx="1"/>
          </p:nvPr>
        </p:nvSpPr>
        <p:spPr>
          <a:xfrm>
            <a:off x="679292" y="4776431"/>
            <a:ext cx="5434330" cy="39079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0B75D57-5930-A6E3-D213-6136B7F14BBA}"/>
              </a:ext>
            </a:extLst>
          </p:cNvPr>
          <p:cNvSpPr>
            <a:spLocks noGrp="1"/>
          </p:cNvSpPr>
          <p:nvPr>
            <p:ph type="sldNum" sz="quarter" idx="5"/>
          </p:nvPr>
        </p:nvSpPr>
        <p:spPr>
          <a:xfrm>
            <a:off x="3847745" y="9427076"/>
            <a:ext cx="2943596" cy="497975"/>
          </a:xfrm>
          <a:prstGeom prst="rect">
            <a:avLst/>
          </a:prstGeom>
        </p:spPr>
        <p:txBody>
          <a:bodyPr/>
          <a:lstStyle/>
          <a:p>
            <a:fld id="{017105BD-6D6F-49DB-9DE4-D4A6452D7E5F}" type="slidenum">
              <a:rPr lang="en-US" altLang="zh-CN" noProof="0" smtClean="0"/>
              <a:t>7</a:t>
            </a:fld>
            <a:endParaRPr lang="en-US" altLang="zh-CN" noProof="0" dirty="0"/>
          </a:p>
        </p:txBody>
      </p:sp>
    </p:spTree>
    <p:extLst>
      <p:ext uri="{BB962C8B-B14F-4D97-AF65-F5344CB8AC3E}">
        <p14:creationId xmlns:p14="http://schemas.microsoft.com/office/powerpoint/2010/main" val="174742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E24EE-FE4C-AF39-F15A-D671FE8B2A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A7341-EC1C-2FBC-16EE-99DCC534C9E4}"/>
              </a:ext>
            </a:extLst>
          </p:cNvPr>
          <p:cNvSpPr>
            <a:spLocks noGrp="1" noRot="1" noChangeAspect="1"/>
          </p:cNvSpPr>
          <p:nvPr>
            <p:ph type="sldImg"/>
          </p:nvPr>
        </p:nvSpPr>
        <p:spPr>
          <a:xfrm>
            <a:off x="419100" y="1239838"/>
            <a:ext cx="5954713" cy="3351212"/>
          </a:xfrm>
          <a:prstGeom prst="rect">
            <a:avLst/>
          </a:prstGeom>
        </p:spPr>
        <p:txBody>
          <a:bodyPr/>
          <a:lstStyle/>
          <a:p>
            <a:endParaRPr lang="en-AT"/>
          </a:p>
        </p:txBody>
      </p:sp>
      <p:sp>
        <p:nvSpPr>
          <p:cNvPr id="3" name="Notes Placeholder 2">
            <a:extLst>
              <a:ext uri="{FF2B5EF4-FFF2-40B4-BE49-F238E27FC236}">
                <a16:creationId xmlns:a16="http://schemas.microsoft.com/office/drawing/2014/main" id="{FC3B6CF9-1998-709E-1961-5F418590CE04}"/>
              </a:ext>
            </a:extLst>
          </p:cNvPr>
          <p:cNvSpPr>
            <a:spLocks noGrp="1"/>
          </p:cNvSpPr>
          <p:nvPr>
            <p:ph type="body" idx="1"/>
          </p:nvPr>
        </p:nvSpPr>
        <p:spPr>
          <a:xfrm>
            <a:off x="679292" y="4776431"/>
            <a:ext cx="5434330" cy="39079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85D2429-EB27-6955-5AB7-3FF9AB00F24C}"/>
              </a:ext>
            </a:extLst>
          </p:cNvPr>
          <p:cNvSpPr>
            <a:spLocks noGrp="1"/>
          </p:cNvSpPr>
          <p:nvPr>
            <p:ph type="sldNum" sz="quarter" idx="5"/>
          </p:nvPr>
        </p:nvSpPr>
        <p:spPr>
          <a:xfrm>
            <a:off x="3847745" y="9427076"/>
            <a:ext cx="2943596" cy="497975"/>
          </a:xfrm>
          <a:prstGeom prst="rect">
            <a:avLst/>
          </a:prstGeom>
        </p:spPr>
        <p:txBody>
          <a:bodyPr/>
          <a:lstStyle/>
          <a:p>
            <a:fld id="{017105BD-6D6F-49DB-9DE4-D4A6452D7E5F}" type="slidenum">
              <a:rPr lang="en-US" altLang="zh-CN" noProof="0" smtClean="0"/>
              <a:t>8</a:t>
            </a:fld>
            <a:endParaRPr lang="en-US" altLang="zh-CN" noProof="0" dirty="0"/>
          </a:p>
        </p:txBody>
      </p:sp>
    </p:spTree>
    <p:extLst>
      <p:ext uri="{BB962C8B-B14F-4D97-AF65-F5344CB8AC3E}">
        <p14:creationId xmlns:p14="http://schemas.microsoft.com/office/powerpoint/2010/main" val="1466264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39838"/>
            <a:ext cx="5954713" cy="3351212"/>
          </a:xfrm>
          <a:prstGeom prst="rect">
            <a:avLst/>
          </a:prstGeom>
        </p:spPr>
        <p:txBody>
          <a:bodyPr/>
          <a:lstStyle/>
          <a:p>
            <a:endParaRPr lang="en-AT"/>
          </a:p>
        </p:txBody>
      </p:sp>
      <p:sp>
        <p:nvSpPr>
          <p:cNvPr id="3" name="Notes Placeholder 2"/>
          <p:cNvSpPr>
            <a:spLocks noGrp="1"/>
          </p:cNvSpPr>
          <p:nvPr>
            <p:ph type="body" idx="1"/>
          </p:nvPr>
        </p:nvSpPr>
        <p:spPr>
          <a:xfrm>
            <a:off x="679292" y="4776431"/>
            <a:ext cx="5434330" cy="3907988"/>
          </a:xfrm>
          <a:prstGeom prst="rect">
            <a:avLst/>
          </a:prstGeom>
        </p:spPr>
        <p:txBody>
          <a:bodyPr/>
          <a:lstStyle/>
          <a:p>
            <a:endParaRPr lang="en-US"/>
          </a:p>
        </p:txBody>
      </p:sp>
      <p:sp>
        <p:nvSpPr>
          <p:cNvPr id="4" name="Slide Number Placeholder 3"/>
          <p:cNvSpPr>
            <a:spLocks noGrp="1"/>
          </p:cNvSpPr>
          <p:nvPr>
            <p:ph type="sldNum" sz="quarter" idx="5"/>
          </p:nvPr>
        </p:nvSpPr>
        <p:spPr>
          <a:xfrm>
            <a:off x="3847745" y="9427076"/>
            <a:ext cx="2943596" cy="497975"/>
          </a:xfrm>
          <a:prstGeom prst="rect">
            <a:avLst/>
          </a:prstGeom>
        </p:spPr>
        <p:txBody>
          <a:bodyPr/>
          <a:lstStyle/>
          <a:p>
            <a:fld id="{017105BD-6D6F-49DB-9DE4-D4A6452D7E5F}" type="slidenum">
              <a:rPr lang="en-US" altLang="zh-CN" noProof="0" smtClean="0"/>
              <a:t>9</a:t>
            </a:fld>
            <a:endParaRPr lang="en-US" altLang="zh-CN" noProof="0" dirty="0"/>
          </a:p>
        </p:txBody>
      </p:sp>
    </p:spTree>
    <p:extLst>
      <p:ext uri="{BB962C8B-B14F-4D97-AF65-F5344CB8AC3E}">
        <p14:creationId xmlns:p14="http://schemas.microsoft.com/office/powerpoint/2010/main" val="3484497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accent3">
            <a:alpha val="2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484764" y="1986926"/>
            <a:ext cx="5257793" cy="2057441"/>
          </a:xfrm>
        </p:spPr>
        <p:txBody>
          <a:bodyPr>
            <a:noAutofit/>
          </a:bodyPr>
          <a:lstStyle/>
          <a:p>
            <a:r>
              <a:rPr lang="hr-HR" noProof="0"/>
              <a:t>Kliknite da biste uredili stil naslova matrice</a:t>
            </a:r>
            <a:endParaRPr lang="en-US" noProof="0" dirty="0"/>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hasCustomPrompt="1"/>
          </p:nvPr>
        </p:nvSpPr>
        <p:spPr>
          <a:xfrm>
            <a:off x="1601366" y="4172084"/>
            <a:ext cx="1570612" cy="760288"/>
          </a:xfrm>
          <a:prstGeom prst="rect">
            <a:avLst/>
          </a:prstGeom>
        </p:spPr>
        <p:txBody>
          <a:bodyPr>
            <a:noAutofit/>
          </a:bodyPr>
          <a:lstStyle>
            <a:lvl1pPr marL="0" indent="0">
              <a:lnSpc>
                <a:spcPct val="100000"/>
              </a:lnSpc>
              <a:buNone/>
              <a:defRPr sz="1800" b="0">
                <a:solidFill>
                  <a:schemeClr val="accent6"/>
                </a:solidFill>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accent6"/>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3"/>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496649517"/>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with Icons">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id="{A533F602-EEC9-45F6-8223-8C8F4914919D}"/>
              </a:ext>
            </a:extLst>
          </p:cNvPr>
          <p:cNvSpPr/>
          <p:nvPr userDrawn="1"/>
        </p:nvSpPr>
        <p:spPr>
          <a:xfrm>
            <a:off x="2121636" y="2070606"/>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5" name="Freeform: Shape 7">
            <a:extLst>
              <a:ext uri="{FF2B5EF4-FFF2-40B4-BE49-F238E27FC236}">
                <a16:creationId xmlns:a16="http://schemas.microsoft.com/office/drawing/2014/main" id="{08F73F8C-5CF8-4470-AE2B-8E6D7952FF3E}"/>
              </a:ext>
            </a:extLst>
          </p:cNvPr>
          <p:cNvSpPr/>
          <p:nvPr userDrawn="1"/>
        </p:nvSpPr>
        <p:spPr>
          <a:xfrm>
            <a:off x="4174867" y="207344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6" name="Freeform: Shape 8">
            <a:extLst>
              <a:ext uri="{FF2B5EF4-FFF2-40B4-BE49-F238E27FC236}">
                <a16:creationId xmlns:a16="http://schemas.microsoft.com/office/drawing/2014/main" id="{1299AD72-44AB-4D37-ABBB-9E295508DDB5}"/>
              </a:ext>
            </a:extLst>
          </p:cNvPr>
          <p:cNvSpPr/>
          <p:nvPr userDrawn="1"/>
        </p:nvSpPr>
        <p:spPr>
          <a:xfrm>
            <a:off x="6308379" y="206452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7" name="Freeform: Shape 9">
            <a:extLst>
              <a:ext uri="{FF2B5EF4-FFF2-40B4-BE49-F238E27FC236}">
                <a16:creationId xmlns:a16="http://schemas.microsoft.com/office/drawing/2014/main" id="{834981F1-A16D-4CA2-8001-0D2A65539268}"/>
              </a:ext>
            </a:extLst>
          </p:cNvPr>
          <p:cNvSpPr/>
          <p:nvPr userDrawn="1"/>
        </p:nvSpPr>
        <p:spPr>
          <a:xfrm>
            <a:off x="8407152" y="206898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31" name="Content placeholder 47" descr="Click icon to add picture">
            <a:extLst>
              <a:ext uri="{FF2B5EF4-FFF2-40B4-BE49-F238E27FC236}">
                <a16:creationId xmlns:a16="http://schemas.microsoft.com/office/drawing/2014/main" id="{7AA46292-B7E4-4DB5-85D0-C4F19D66F86C}"/>
              </a:ext>
            </a:extLst>
          </p:cNvPr>
          <p:cNvSpPr>
            <a:spLocks noGrp="1"/>
          </p:cNvSpPr>
          <p:nvPr>
            <p:ph type="body" sz="quarter" idx="27" hasCustomPrompt="1"/>
          </p:nvPr>
        </p:nvSpPr>
        <p:spPr>
          <a:xfrm>
            <a:off x="821770"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2" name="Content placeholder 47">
            <a:extLst>
              <a:ext uri="{FF2B5EF4-FFF2-40B4-BE49-F238E27FC236}">
                <a16:creationId xmlns:a16="http://schemas.microsoft.com/office/drawing/2014/main" id="{382E7D57-1A1A-432F-AEA9-9730DEE1572B}"/>
              </a:ext>
            </a:extLst>
          </p:cNvPr>
          <p:cNvSpPr>
            <a:spLocks noGrp="1"/>
          </p:cNvSpPr>
          <p:nvPr>
            <p:ph type="body" sz="quarter" idx="28" hasCustomPrompt="1"/>
          </p:nvPr>
        </p:nvSpPr>
        <p:spPr>
          <a:xfrm>
            <a:off x="912627"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3" name="Content placeholder 47" descr="Click icon to add picture">
            <a:extLst>
              <a:ext uri="{FF2B5EF4-FFF2-40B4-BE49-F238E27FC236}">
                <a16:creationId xmlns:a16="http://schemas.microsoft.com/office/drawing/2014/main" id="{E51F0384-440E-45B9-91E7-78CA13DE0B98}"/>
              </a:ext>
            </a:extLst>
          </p:cNvPr>
          <p:cNvSpPr>
            <a:spLocks noGrp="1"/>
          </p:cNvSpPr>
          <p:nvPr>
            <p:ph type="body" sz="quarter" idx="49" hasCustomPrompt="1"/>
          </p:nvPr>
        </p:nvSpPr>
        <p:spPr>
          <a:xfrm>
            <a:off x="2888314"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4" name="Content placeholder 47">
            <a:extLst>
              <a:ext uri="{FF2B5EF4-FFF2-40B4-BE49-F238E27FC236}">
                <a16:creationId xmlns:a16="http://schemas.microsoft.com/office/drawing/2014/main" id="{35EAE525-3692-40E8-894E-B19171FF64F6}"/>
              </a:ext>
            </a:extLst>
          </p:cNvPr>
          <p:cNvSpPr>
            <a:spLocks noGrp="1"/>
          </p:cNvSpPr>
          <p:nvPr>
            <p:ph type="body" sz="quarter" idx="50" hasCustomPrompt="1"/>
          </p:nvPr>
        </p:nvSpPr>
        <p:spPr>
          <a:xfrm>
            <a:off x="2979171"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5" name="Content placeholder 47" descr="Click icon to add picture">
            <a:extLst>
              <a:ext uri="{FF2B5EF4-FFF2-40B4-BE49-F238E27FC236}">
                <a16:creationId xmlns:a16="http://schemas.microsoft.com/office/drawing/2014/main" id="{847DC539-F391-4470-96EB-486AB02DADBB}"/>
              </a:ext>
            </a:extLst>
          </p:cNvPr>
          <p:cNvSpPr>
            <a:spLocks noGrp="1"/>
          </p:cNvSpPr>
          <p:nvPr>
            <p:ph type="body" sz="quarter" idx="51" hasCustomPrompt="1"/>
          </p:nvPr>
        </p:nvSpPr>
        <p:spPr>
          <a:xfrm>
            <a:off x="5073898"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6" name="Content placeholder 47">
            <a:extLst>
              <a:ext uri="{FF2B5EF4-FFF2-40B4-BE49-F238E27FC236}">
                <a16:creationId xmlns:a16="http://schemas.microsoft.com/office/drawing/2014/main" id="{50988645-D146-4AFE-B87D-279279577176}"/>
              </a:ext>
            </a:extLst>
          </p:cNvPr>
          <p:cNvSpPr>
            <a:spLocks noGrp="1"/>
          </p:cNvSpPr>
          <p:nvPr>
            <p:ph type="body" sz="quarter" idx="52" hasCustomPrompt="1"/>
          </p:nvPr>
        </p:nvSpPr>
        <p:spPr>
          <a:xfrm>
            <a:off x="5164755"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7" name="Content placeholder 47" descr="Click icon to add picture">
            <a:extLst>
              <a:ext uri="{FF2B5EF4-FFF2-40B4-BE49-F238E27FC236}">
                <a16:creationId xmlns:a16="http://schemas.microsoft.com/office/drawing/2014/main" id="{6712E8AC-14E0-42CC-8037-7C1D0E044B61}"/>
              </a:ext>
            </a:extLst>
          </p:cNvPr>
          <p:cNvSpPr>
            <a:spLocks noGrp="1"/>
          </p:cNvSpPr>
          <p:nvPr>
            <p:ph type="body" sz="quarter" idx="53" hasCustomPrompt="1"/>
          </p:nvPr>
        </p:nvSpPr>
        <p:spPr>
          <a:xfrm>
            <a:off x="7259482"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8" name="Content placeholder 47">
            <a:extLst>
              <a:ext uri="{FF2B5EF4-FFF2-40B4-BE49-F238E27FC236}">
                <a16:creationId xmlns:a16="http://schemas.microsoft.com/office/drawing/2014/main" id="{C68DF822-6F14-4839-BD33-6874C8136EE0}"/>
              </a:ext>
            </a:extLst>
          </p:cNvPr>
          <p:cNvSpPr>
            <a:spLocks noGrp="1"/>
          </p:cNvSpPr>
          <p:nvPr>
            <p:ph type="body" sz="quarter" idx="54" hasCustomPrompt="1"/>
          </p:nvPr>
        </p:nvSpPr>
        <p:spPr>
          <a:xfrm>
            <a:off x="7350339"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9" name="Content placeholder 47" descr="Click icon to add picture">
            <a:extLst>
              <a:ext uri="{FF2B5EF4-FFF2-40B4-BE49-F238E27FC236}">
                <a16:creationId xmlns:a16="http://schemas.microsoft.com/office/drawing/2014/main" id="{2D1F75C7-DA21-4400-B066-F38190B4F520}"/>
              </a:ext>
            </a:extLst>
          </p:cNvPr>
          <p:cNvSpPr>
            <a:spLocks noGrp="1"/>
          </p:cNvSpPr>
          <p:nvPr>
            <p:ph type="body" sz="quarter" idx="55" hasCustomPrompt="1"/>
          </p:nvPr>
        </p:nvSpPr>
        <p:spPr>
          <a:xfrm>
            <a:off x="9445066"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F7CF6BF0-A40D-4F18-B9DF-D9C4106065D2}"/>
              </a:ext>
            </a:extLst>
          </p:cNvPr>
          <p:cNvSpPr>
            <a:spLocks noGrp="1"/>
          </p:cNvSpPr>
          <p:nvPr>
            <p:ph type="body" sz="quarter" idx="56" hasCustomPrompt="1"/>
          </p:nvPr>
        </p:nvSpPr>
        <p:spPr>
          <a:xfrm>
            <a:off x="9535923"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41" name="Content placeholder 47">
            <a:extLst>
              <a:ext uri="{FF2B5EF4-FFF2-40B4-BE49-F238E27FC236}">
                <a16:creationId xmlns:a16="http://schemas.microsoft.com/office/drawing/2014/main" id="{95C6B2A2-937E-4C7D-92E3-8A105DD43A98}"/>
              </a:ext>
            </a:extLst>
          </p:cNvPr>
          <p:cNvSpPr>
            <a:spLocks noGrp="1"/>
          </p:cNvSpPr>
          <p:nvPr>
            <p:ph type="pic" sz="quarter" idx="57"/>
          </p:nvPr>
        </p:nvSpPr>
        <p:spPr>
          <a:xfrm>
            <a:off x="983282"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hr-HR" altLang="zh-CN"/>
              <a:t>Kliknite ikonu da biste dodali  sliku</a:t>
            </a:r>
            <a:endParaRPr lang="zh-CN" altLang="en-US"/>
          </a:p>
        </p:txBody>
      </p:sp>
      <p:sp>
        <p:nvSpPr>
          <p:cNvPr id="42" name="Content placeholder 47">
            <a:extLst>
              <a:ext uri="{FF2B5EF4-FFF2-40B4-BE49-F238E27FC236}">
                <a16:creationId xmlns:a16="http://schemas.microsoft.com/office/drawing/2014/main" id="{A9ECEF10-95EB-4F03-B3B1-8FC0E421618E}"/>
              </a:ext>
            </a:extLst>
          </p:cNvPr>
          <p:cNvSpPr>
            <a:spLocks noGrp="1"/>
          </p:cNvSpPr>
          <p:nvPr>
            <p:ph type="pic" sz="quarter" idx="58"/>
          </p:nvPr>
        </p:nvSpPr>
        <p:spPr>
          <a:xfrm>
            <a:off x="310934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hr-HR" altLang="zh-CN"/>
              <a:t>Kliknite ikonu da biste dodali  sliku</a:t>
            </a:r>
            <a:endParaRPr lang="zh-CN" altLang="en-US"/>
          </a:p>
        </p:txBody>
      </p:sp>
      <p:sp>
        <p:nvSpPr>
          <p:cNvPr id="43" name="Content placeholder 47">
            <a:extLst>
              <a:ext uri="{FF2B5EF4-FFF2-40B4-BE49-F238E27FC236}">
                <a16:creationId xmlns:a16="http://schemas.microsoft.com/office/drawing/2014/main" id="{12D92FE1-9874-49B8-8FDC-F903A4843015}"/>
              </a:ext>
            </a:extLst>
          </p:cNvPr>
          <p:cNvSpPr>
            <a:spLocks noGrp="1"/>
          </p:cNvSpPr>
          <p:nvPr>
            <p:ph type="pic" sz="quarter" idx="59"/>
          </p:nvPr>
        </p:nvSpPr>
        <p:spPr>
          <a:xfrm>
            <a:off x="5235410"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hr-HR" altLang="zh-CN"/>
              <a:t>Kliknite ikonu da biste dodali  sliku</a:t>
            </a:r>
            <a:endParaRPr lang="zh-CN" altLang="en-US"/>
          </a:p>
        </p:txBody>
      </p:sp>
      <p:sp>
        <p:nvSpPr>
          <p:cNvPr id="44" name="Content placeholder 47">
            <a:extLst>
              <a:ext uri="{FF2B5EF4-FFF2-40B4-BE49-F238E27FC236}">
                <a16:creationId xmlns:a16="http://schemas.microsoft.com/office/drawing/2014/main" id="{12070F52-AB91-476E-9FE0-5403568A11DD}"/>
              </a:ext>
            </a:extLst>
          </p:cNvPr>
          <p:cNvSpPr>
            <a:spLocks noGrp="1"/>
          </p:cNvSpPr>
          <p:nvPr>
            <p:ph type="pic" sz="quarter" idx="60"/>
          </p:nvPr>
        </p:nvSpPr>
        <p:spPr>
          <a:xfrm>
            <a:off x="7361474"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hr-HR" altLang="zh-CN"/>
              <a:t>Kliknite ikonu da biste dodali  sliku</a:t>
            </a:r>
            <a:endParaRPr lang="zh-CN" altLang="en-US"/>
          </a:p>
        </p:txBody>
      </p:sp>
      <p:sp>
        <p:nvSpPr>
          <p:cNvPr id="45" name="Content placeholder 47">
            <a:extLst>
              <a:ext uri="{FF2B5EF4-FFF2-40B4-BE49-F238E27FC236}">
                <a16:creationId xmlns:a16="http://schemas.microsoft.com/office/drawing/2014/main" id="{13AE459B-26D7-43FC-BE0B-EF7B119D7D40}"/>
              </a:ext>
            </a:extLst>
          </p:cNvPr>
          <p:cNvSpPr>
            <a:spLocks noGrp="1"/>
          </p:cNvSpPr>
          <p:nvPr>
            <p:ph type="pic" sz="quarter" idx="61"/>
          </p:nvPr>
        </p:nvSpPr>
        <p:spPr>
          <a:xfrm>
            <a:off x="948753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hr-HR" altLang="zh-CN"/>
              <a:t>Kliknite ikonu da biste dodali  sliku</a:t>
            </a:r>
            <a:endParaRPr lang="zh-CN" altLang="en-US"/>
          </a:p>
        </p:txBody>
      </p:sp>
      <p:sp>
        <p:nvSpPr>
          <p:cNvPr id="25" name="Title Placeholder 4">
            <a:extLst>
              <a:ext uri="{FF2B5EF4-FFF2-40B4-BE49-F238E27FC236}">
                <a16:creationId xmlns:a16="http://schemas.microsoft.com/office/drawing/2014/main" id="{C8ECEE37-7B17-4FD7-2612-FBD357E10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hr-HR"/>
              <a:t>Kliknite da biste uredili stil naslova matrice</a:t>
            </a:r>
            <a:endParaRPr lang="en-US" dirty="0"/>
          </a:p>
        </p:txBody>
      </p:sp>
      <p:sp>
        <p:nvSpPr>
          <p:cNvPr id="2" name="Footer Placeholder 1">
            <a:extLst>
              <a:ext uri="{FF2B5EF4-FFF2-40B4-BE49-F238E27FC236}">
                <a16:creationId xmlns:a16="http://schemas.microsoft.com/office/drawing/2014/main" id="{F7F2CD23-FF0B-8184-9F40-957043412F1C}"/>
              </a:ext>
            </a:extLst>
          </p:cNvPr>
          <p:cNvSpPr>
            <a:spLocks noGrp="1"/>
          </p:cNvSpPr>
          <p:nvPr>
            <p:ph type="ftr" sz="quarter" idx="62"/>
          </p:nvPr>
        </p:nvSpPr>
        <p:spPr/>
        <p:txBody>
          <a:bodyPr>
            <a:noAutofit/>
          </a:bodyPr>
          <a:lstStyle>
            <a:lvl1pPr>
              <a:defRPr>
                <a:solidFill>
                  <a:schemeClr val="accent6"/>
                </a:solidFill>
              </a:defRPr>
            </a:lvl1pPr>
          </a:lstStyle>
          <a:p>
            <a:r>
              <a:rPr lang="en-US"/>
              <a:t>Presentation title</a:t>
            </a:r>
            <a:endParaRPr lang="en-US" dirty="0"/>
          </a:p>
        </p:txBody>
      </p:sp>
      <p:sp>
        <p:nvSpPr>
          <p:cNvPr id="3" name="Slide Number Placeholder 2">
            <a:extLst>
              <a:ext uri="{FF2B5EF4-FFF2-40B4-BE49-F238E27FC236}">
                <a16:creationId xmlns:a16="http://schemas.microsoft.com/office/drawing/2014/main" id="{7876D293-58F2-B8E9-6576-2676F210D7CF}"/>
              </a:ext>
            </a:extLst>
          </p:cNvPr>
          <p:cNvSpPr>
            <a:spLocks noGrp="1"/>
          </p:cNvSpPr>
          <p:nvPr>
            <p:ph type="sldNum" sz="quarter" idx="63"/>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69331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2" name="Content placeholder 47">
            <a:extLst>
              <a:ext uri="{FF2B5EF4-FFF2-40B4-BE49-F238E27FC236}">
                <a16:creationId xmlns:a16="http://schemas.microsoft.com/office/drawing/2014/main" id="{67FF6BA4-2B1B-4B51-9FE3-A67E3DCC3184}"/>
              </a:ext>
            </a:extLst>
          </p:cNvPr>
          <p:cNvSpPr>
            <a:spLocks noGrp="1"/>
          </p:cNvSpPr>
          <p:nvPr>
            <p:ph type="body" sz="quarter" idx="32" hasCustomPrompt="1"/>
          </p:nvPr>
        </p:nvSpPr>
        <p:spPr>
          <a:xfrm>
            <a:off x="838200"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0" name="Content placeholder 47">
            <a:extLst>
              <a:ext uri="{FF2B5EF4-FFF2-40B4-BE49-F238E27FC236}">
                <a16:creationId xmlns:a16="http://schemas.microsoft.com/office/drawing/2014/main" id="{88E2377A-ED6B-4D69-A9DC-647CB22A5204}"/>
              </a:ext>
            </a:extLst>
          </p:cNvPr>
          <p:cNvSpPr>
            <a:spLocks noGrp="1"/>
          </p:cNvSpPr>
          <p:nvPr>
            <p:ph type="body" sz="quarter" idx="50" hasCustomPrompt="1"/>
          </p:nvPr>
        </p:nvSpPr>
        <p:spPr>
          <a:xfrm>
            <a:off x="3000303" y="2929823"/>
            <a:ext cx="1867186" cy="2471878"/>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1" name="Content placeholder 47">
            <a:extLst>
              <a:ext uri="{FF2B5EF4-FFF2-40B4-BE49-F238E27FC236}">
                <a16:creationId xmlns:a16="http://schemas.microsoft.com/office/drawing/2014/main" id="{ECC27D7D-FA65-E93F-3C7E-AADBF7E0CC2C}"/>
              </a:ext>
            </a:extLst>
          </p:cNvPr>
          <p:cNvSpPr>
            <a:spLocks noGrp="1"/>
          </p:cNvSpPr>
          <p:nvPr>
            <p:ph type="body" sz="quarter" idx="51" hasCustomPrompt="1"/>
          </p:nvPr>
        </p:nvSpPr>
        <p:spPr>
          <a:xfrm>
            <a:off x="5164216"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3" name="Content placeholder 47">
            <a:extLst>
              <a:ext uri="{FF2B5EF4-FFF2-40B4-BE49-F238E27FC236}">
                <a16:creationId xmlns:a16="http://schemas.microsoft.com/office/drawing/2014/main" id="{DF5280E4-E86B-9E17-04A1-072A8148C3BD}"/>
              </a:ext>
            </a:extLst>
          </p:cNvPr>
          <p:cNvSpPr>
            <a:spLocks noGrp="1"/>
          </p:cNvSpPr>
          <p:nvPr>
            <p:ph type="body" sz="quarter" idx="52" hasCustomPrompt="1"/>
          </p:nvPr>
        </p:nvSpPr>
        <p:spPr>
          <a:xfrm>
            <a:off x="7326319"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7" name="Content placeholder 47">
            <a:extLst>
              <a:ext uri="{FF2B5EF4-FFF2-40B4-BE49-F238E27FC236}">
                <a16:creationId xmlns:a16="http://schemas.microsoft.com/office/drawing/2014/main" id="{42F4F0D3-AF64-7F92-FF1C-F5D1DC62A388}"/>
              </a:ext>
            </a:extLst>
          </p:cNvPr>
          <p:cNvSpPr>
            <a:spLocks noGrp="1"/>
          </p:cNvSpPr>
          <p:nvPr>
            <p:ph type="body" sz="quarter" idx="53" hasCustomPrompt="1"/>
          </p:nvPr>
        </p:nvSpPr>
        <p:spPr>
          <a:xfrm>
            <a:off x="9488424"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Content placeholder 47">
            <a:extLst>
              <a:ext uri="{FF2B5EF4-FFF2-40B4-BE49-F238E27FC236}">
                <a16:creationId xmlns:a16="http://schemas.microsoft.com/office/drawing/2014/main" id="{43D089D6-48B5-43AB-A887-EEF910BA9161}"/>
              </a:ext>
            </a:extLst>
          </p:cNvPr>
          <p:cNvSpPr>
            <a:spLocks noGrp="1"/>
          </p:cNvSpPr>
          <p:nvPr>
            <p:ph type="body" sz="quarter" idx="27" hasCustomPrompt="1"/>
          </p:nvPr>
        </p:nvSpPr>
        <p:spPr>
          <a:xfrm>
            <a:off x="838200"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4" name="Title Placeholder 4">
            <a:extLst>
              <a:ext uri="{FF2B5EF4-FFF2-40B4-BE49-F238E27FC236}">
                <a16:creationId xmlns:a16="http://schemas.microsoft.com/office/drawing/2014/main" id="{69ABDED2-7EB3-3ABE-90D0-E6C00F806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hr-HR"/>
              <a:t>Kliknite da biste uredili stil naslova matrice</a:t>
            </a:r>
            <a:endParaRPr lang="en-US" dirty="0"/>
          </a:p>
        </p:txBody>
      </p:sp>
      <p:sp>
        <p:nvSpPr>
          <p:cNvPr id="25" name="Content placeholder 47">
            <a:extLst>
              <a:ext uri="{FF2B5EF4-FFF2-40B4-BE49-F238E27FC236}">
                <a16:creationId xmlns:a16="http://schemas.microsoft.com/office/drawing/2014/main" id="{476A31DC-7395-007C-8BA1-C38E5B289CF5}"/>
              </a:ext>
            </a:extLst>
          </p:cNvPr>
          <p:cNvSpPr>
            <a:spLocks noGrp="1"/>
          </p:cNvSpPr>
          <p:nvPr>
            <p:ph type="body" sz="quarter" idx="46" hasCustomPrompt="1"/>
          </p:nvPr>
        </p:nvSpPr>
        <p:spPr>
          <a:xfrm>
            <a:off x="3000756"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6" name="Content placeholder 47">
            <a:extLst>
              <a:ext uri="{FF2B5EF4-FFF2-40B4-BE49-F238E27FC236}">
                <a16:creationId xmlns:a16="http://schemas.microsoft.com/office/drawing/2014/main" id="{35CE0786-D87B-DD89-C418-C53C1B7E610B}"/>
              </a:ext>
            </a:extLst>
          </p:cNvPr>
          <p:cNvSpPr>
            <a:spLocks noGrp="1"/>
          </p:cNvSpPr>
          <p:nvPr>
            <p:ph type="body" sz="quarter" idx="47" hasCustomPrompt="1"/>
          </p:nvPr>
        </p:nvSpPr>
        <p:spPr>
          <a:xfrm>
            <a:off x="5163312"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8" name="Content placeholder 47">
            <a:extLst>
              <a:ext uri="{FF2B5EF4-FFF2-40B4-BE49-F238E27FC236}">
                <a16:creationId xmlns:a16="http://schemas.microsoft.com/office/drawing/2014/main" id="{7C7F2E6C-1DCD-3C6A-4830-5BF230A3AAB2}"/>
              </a:ext>
            </a:extLst>
          </p:cNvPr>
          <p:cNvSpPr>
            <a:spLocks noGrp="1"/>
          </p:cNvSpPr>
          <p:nvPr>
            <p:ph type="body" sz="quarter" idx="48" hasCustomPrompt="1"/>
          </p:nvPr>
        </p:nvSpPr>
        <p:spPr>
          <a:xfrm>
            <a:off x="7325868"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9" name="Content placeholder 47">
            <a:extLst>
              <a:ext uri="{FF2B5EF4-FFF2-40B4-BE49-F238E27FC236}">
                <a16:creationId xmlns:a16="http://schemas.microsoft.com/office/drawing/2014/main" id="{56A87F6E-D6C5-8903-BC20-313810046034}"/>
              </a:ext>
            </a:extLst>
          </p:cNvPr>
          <p:cNvSpPr>
            <a:spLocks noGrp="1"/>
          </p:cNvSpPr>
          <p:nvPr>
            <p:ph type="body" sz="quarter" idx="49" hasCustomPrompt="1"/>
          </p:nvPr>
        </p:nvSpPr>
        <p:spPr>
          <a:xfrm>
            <a:off x="9488424"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11" name="Footer Placeholder 10">
            <a:extLst>
              <a:ext uri="{FF2B5EF4-FFF2-40B4-BE49-F238E27FC236}">
                <a16:creationId xmlns:a16="http://schemas.microsoft.com/office/drawing/2014/main" id="{7218367E-FDD8-A1F8-8E0F-A365771B85F7}"/>
              </a:ext>
            </a:extLst>
          </p:cNvPr>
          <p:cNvSpPr>
            <a:spLocks noGrp="1"/>
          </p:cNvSpPr>
          <p:nvPr>
            <p:ph type="ftr" sz="quarter" idx="54"/>
          </p:nvPr>
        </p:nvSpPr>
        <p:spPr/>
        <p:txBody>
          <a:bodyPr>
            <a:noAutofit/>
          </a:bodyPr>
          <a:lstStyle/>
          <a:p>
            <a:r>
              <a:rPr lang="en-US" noProof="0"/>
              <a:t>Presentation title</a:t>
            </a:r>
            <a:endParaRPr lang="en-US" noProof="0" dirty="0"/>
          </a:p>
        </p:txBody>
      </p:sp>
      <p:sp>
        <p:nvSpPr>
          <p:cNvPr id="12" name="Slide Number Placeholder 11">
            <a:extLst>
              <a:ext uri="{FF2B5EF4-FFF2-40B4-BE49-F238E27FC236}">
                <a16:creationId xmlns:a16="http://schemas.microsoft.com/office/drawing/2014/main" id="{77ECE300-0AB8-85A0-D4D3-B948DDA7B00F}"/>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64985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6" name="Freeform: Shape 25">
            <a:extLst>
              <a:ext uri="{FF2B5EF4-FFF2-40B4-BE49-F238E27FC236}">
                <a16:creationId xmlns:a16="http://schemas.microsoft.com/office/drawing/2014/main" id="{D61EE2E4-C5DD-4944-B70C-8F0A3F741A59}"/>
              </a:ext>
            </a:extLst>
          </p:cNvPr>
          <p:cNvSpPr/>
          <p:nvPr userDrawn="1"/>
        </p:nvSpPr>
        <p:spPr>
          <a:xfrm>
            <a:off x="1295508" y="3039919"/>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67" name="Freeform: Shape 26">
            <a:extLst>
              <a:ext uri="{FF2B5EF4-FFF2-40B4-BE49-F238E27FC236}">
                <a16:creationId xmlns:a16="http://schemas.microsoft.com/office/drawing/2014/main" id="{91FA36A8-94E8-4069-B957-F7145D77BD5F}"/>
              </a:ext>
            </a:extLst>
          </p:cNvPr>
          <p:cNvSpPr/>
          <p:nvPr userDrawn="1"/>
        </p:nvSpPr>
        <p:spPr>
          <a:xfrm>
            <a:off x="3670763"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68" name="Freeform: Shape 27">
            <a:extLst>
              <a:ext uri="{FF2B5EF4-FFF2-40B4-BE49-F238E27FC236}">
                <a16:creationId xmlns:a16="http://schemas.microsoft.com/office/drawing/2014/main" id="{7D38D67C-B6B8-4EB2-BC07-4A8128F44D16}"/>
              </a:ext>
            </a:extLst>
          </p:cNvPr>
          <p:cNvSpPr/>
          <p:nvPr userDrawn="1"/>
        </p:nvSpPr>
        <p:spPr>
          <a:xfrm>
            <a:off x="4865676" y="3722308"/>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69" name="Freeform: Shape 28">
            <a:extLst>
              <a:ext uri="{FF2B5EF4-FFF2-40B4-BE49-F238E27FC236}">
                <a16:creationId xmlns:a16="http://schemas.microsoft.com/office/drawing/2014/main" id="{6B2E4C8C-D96E-4A66-A3D2-3580DACCF801}"/>
              </a:ext>
            </a:extLst>
          </p:cNvPr>
          <p:cNvSpPr/>
          <p:nvPr userDrawn="1"/>
        </p:nvSpPr>
        <p:spPr>
          <a:xfrm>
            <a:off x="7245668" y="3725411"/>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0" name="Freeform: Shape 29">
            <a:extLst>
              <a:ext uri="{FF2B5EF4-FFF2-40B4-BE49-F238E27FC236}">
                <a16:creationId xmlns:a16="http://schemas.microsoft.com/office/drawing/2014/main" id="{74E0B8B0-45C7-4733-BBDC-B82F9307E431}"/>
              </a:ext>
            </a:extLst>
          </p:cNvPr>
          <p:cNvSpPr/>
          <p:nvPr userDrawn="1"/>
        </p:nvSpPr>
        <p:spPr>
          <a:xfrm>
            <a:off x="8440729"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1" name="Freeform: Shape 30">
            <a:extLst>
              <a:ext uri="{FF2B5EF4-FFF2-40B4-BE49-F238E27FC236}">
                <a16:creationId xmlns:a16="http://schemas.microsoft.com/office/drawing/2014/main" id="{F0BBECC2-631C-4C53-A9E8-6C87D48A3B01}"/>
              </a:ext>
            </a:extLst>
          </p:cNvPr>
          <p:cNvSpPr/>
          <p:nvPr userDrawn="1"/>
        </p:nvSpPr>
        <p:spPr>
          <a:xfrm>
            <a:off x="1274779" y="1667026"/>
            <a:ext cx="7152768" cy="2736950"/>
          </a:xfrm>
          <a:custGeom>
            <a:avLst/>
            <a:gdLst>
              <a:gd name="connsiteX0" fmla="*/ 0 w 5958191"/>
              <a:gd name="connsiteY0" fmla="*/ 2052536 h 2733472"/>
              <a:gd name="connsiteX1" fmla="*/ 1186774 w 5958191"/>
              <a:gd name="connsiteY1" fmla="*/ 1361872 h 2733472"/>
              <a:gd name="connsiteX2" fmla="*/ 2368685 w 5958191"/>
              <a:gd name="connsiteY2" fmla="*/ 2057400 h 2733472"/>
              <a:gd name="connsiteX3" fmla="*/ 2378413 w 5958191"/>
              <a:gd name="connsiteY3" fmla="*/ 690664 h 2733472"/>
              <a:gd name="connsiteX4" fmla="*/ 3570051 w 5958191"/>
              <a:gd name="connsiteY4" fmla="*/ 0 h 2733472"/>
              <a:gd name="connsiteX5" fmla="*/ 4761689 w 5958191"/>
              <a:gd name="connsiteY5" fmla="*/ 680936 h 2733472"/>
              <a:gd name="connsiteX6" fmla="*/ 4756825 w 5958191"/>
              <a:gd name="connsiteY6" fmla="*/ 2052536 h 2733472"/>
              <a:gd name="connsiteX7" fmla="*/ 5958191 w 5958191"/>
              <a:gd name="connsiteY7" fmla="*/ 2733472 h 2733472"/>
              <a:gd name="connsiteX8" fmla="*/ 5958191 w 5958191"/>
              <a:gd name="connsiteY8" fmla="*/ 2733472 h 2733472"/>
              <a:gd name="connsiteX0" fmla="*/ 0 w 7159557"/>
              <a:gd name="connsiteY0" fmla="*/ 2052536 h 2733472"/>
              <a:gd name="connsiteX1" fmla="*/ 1186774 w 7159557"/>
              <a:gd name="connsiteY1" fmla="*/ 1361872 h 2733472"/>
              <a:gd name="connsiteX2" fmla="*/ 2368685 w 7159557"/>
              <a:gd name="connsiteY2" fmla="*/ 2057400 h 2733472"/>
              <a:gd name="connsiteX3" fmla="*/ 2378413 w 7159557"/>
              <a:gd name="connsiteY3" fmla="*/ 690664 h 2733472"/>
              <a:gd name="connsiteX4" fmla="*/ 3570051 w 7159557"/>
              <a:gd name="connsiteY4" fmla="*/ 0 h 2733472"/>
              <a:gd name="connsiteX5" fmla="*/ 4761689 w 7159557"/>
              <a:gd name="connsiteY5" fmla="*/ 680936 h 2733472"/>
              <a:gd name="connsiteX6" fmla="*/ 4756825 w 7159557"/>
              <a:gd name="connsiteY6" fmla="*/ 2052536 h 2733472"/>
              <a:gd name="connsiteX7" fmla="*/ 5958191 w 7159557"/>
              <a:gd name="connsiteY7" fmla="*/ 2733472 h 2733472"/>
              <a:gd name="connsiteX8" fmla="*/ 7159557 w 7159557"/>
              <a:gd name="connsiteY8" fmla="*/ 2067128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62264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7400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2536 h 2733472"/>
              <a:gd name="connsiteX0" fmla="*/ 0 w 7159556"/>
              <a:gd name="connsiteY0" fmla="*/ 2052536 h 2733472"/>
              <a:gd name="connsiteX1" fmla="*/ 1186774 w 7159556"/>
              <a:gd name="connsiteY1" fmla="*/ 1361872 h 2733472"/>
              <a:gd name="connsiteX2" fmla="*/ 2368685 w 7159556"/>
              <a:gd name="connsiteY2" fmla="*/ 2057400 h 2733472"/>
              <a:gd name="connsiteX3" fmla="*/ 2378413 w 7159556"/>
              <a:gd name="connsiteY3" fmla="*/ 690664 h 2733472"/>
              <a:gd name="connsiteX4" fmla="*/ 3570051 w 7159556"/>
              <a:gd name="connsiteY4" fmla="*/ 0 h 2733472"/>
              <a:gd name="connsiteX5" fmla="*/ 4761689 w 7159556"/>
              <a:gd name="connsiteY5" fmla="*/ 680936 h 2733472"/>
              <a:gd name="connsiteX6" fmla="*/ 4756825 w 7159556"/>
              <a:gd name="connsiteY6" fmla="*/ 2052536 h 2733472"/>
              <a:gd name="connsiteX7" fmla="*/ 5958191 w 7159556"/>
              <a:gd name="connsiteY7" fmla="*/ 2733472 h 2733472"/>
              <a:gd name="connsiteX8" fmla="*/ 7159556 w 7159556"/>
              <a:gd name="connsiteY8" fmla="*/ 2052536 h 2733472"/>
              <a:gd name="connsiteX0" fmla="*/ 0 w 7145649"/>
              <a:gd name="connsiteY0" fmla="*/ 2049060 h 2733472"/>
              <a:gd name="connsiteX1" fmla="*/ 1172867 w 7145649"/>
              <a:gd name="connsiteY1" fmla="*/ 1361872 h 2733472"/>
              <a:gd name="connsiteX2" fmla="*/ 2354778 w 7145649"/>
              <a:gd name="connsiteY2" fmla="*/ 2057400 h 2733472"/>
              <a:gd name="connsiteX3" fmla="*/ 2364506 w 7145649"/>
              <a:gd name="connsiteY3" fmla="*/ 690664 h 2733472"/>
              <a:gd name="connsiteX4" fmla="*/ 3556144 w 7145649"/>
              <a:gd name="connsiteY4" fmla="*/ 0 h 2733472"/>
              <a:gd name="connsiteX5" fmla="*/ 4747782 w 7145649"/>
              <a:gd name="connsiteY5" fmla="*/ 680936 h 2733472"/>
              <a:gd name="connsiteX6" fmla="*/ 4742918 w 7145649"/>
              <a:gd name="connsiteY6" fmla="*/ 2052536 h 2733472"/>
              <a:gd name="connsiteX7" fmla="*/ 5944284 w 7145649"/>
              <a:gd name="connsiteY7" fmla="*/ 2733472 h 2733472"/>
              <a:gd name="connsiteX8" fmla="*/ 7145649 w 7145649"/>
              <a:gd name="connsiteY8" fmla="*/ 2052536 h 2733472"/>
              <a:gd name="connsiteX0" fmla="*/ 0 w 7156079"/>
              <a:gd name="connsiteY0" fmla="*/ 2035152 h 2733472"/>
              <a:gd name="connsiteX1" fmla="*/ 1183297 w 7156079"/>
              <a:gd name="connsiteY1" fmla="*/ 1361872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1731 w 7156079"/>
              <a:gd name="connsiteY2" fmla="*/ 2029586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82592 w 7156079"/>
              <a:gd name="connsiteY2" fmla="*/ 2033063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72162 w 7156079"/>
              <a:gd name="connsiteY2" fmla="*/ 202611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6 h 2761286"/>
              <a:gd name="connsiteX1" fmla="*/ 1183297 w 7156079"/>
              <a:gd name="connsiteY1" fmla="*/ 1372302 h 2761286"/>
              <a:gd name="connsiteX2" fmla="*/ 2372162 w 7156079"/>
              <a:gd name="connsiteY2" fmla="*/ 2053924 h 2761286"/>
              <a:gd name="connsiteX3" fmla="*/ 2374936 w 7156079"/>
              <a:gd name="connsiteY3" fmla="*/ 71847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62966 h 2761286"/>
              <a:gd name="connsiteX1" fmla="*/ 1183297 w 7156079"/>
              <a:gd name="connsiteY1" fmla="*/ 1372302 h 2761286"/>
              <a:gd name="connsiteX2" fmla="*/ 2372162 w 7156079"/>
              <a:gd name="connsiteY2" fmla="*/ 2053924 h 2761286"/>
              <a:gd name="connsiteX3" fmla="*/ 2371460 w 7156079"/>
              <a:gd name="connsiteY3" fmla="*/ 70804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35152 h 2733472"/>
              <a:gd name="connsiteX1" fmla="*/ 1183297 w 7156079"/>
              <a:gd name="connsiteY1" fmla="*/ 1344488 h 2733472"/>
              <a:gd name="connsiteX2" fmla="*/ 2372162 w 7156079"/>
              <a:gd name="connsiteY2" fmla="*/ 2026110 h 2733472"/>
              <a:gd name="connsiteX3" fmla="*/ 2371460 w 7156079"/>
              <a:gd name="connsiteY3" fmla="*/ 680234 h 2733472"/>
              <a:gd name="connsiteX4" fmla="*/ 3573527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7 h 2761287"/>
              <a:gd name="connsiteX1" fmla="*/ 1183297 w 7156079"/>
              <a:gd name="connsiteY1" fmla="*/ 1372303 h 2761287"/>
              <a:gd name="connsiteX2" fmla="*/ 2372162 w 7156079"/>
              <a:gd name="connsiteY2" fmla="*/ 2053925 h 2761287"/>
              <a:gd name="connsiteX3" fmla="*/ 2371460 w 7156079"/>
              <a:gd name="connsiteY3" fmla="*/ 708049 h 2761287"/>
              <a:gd name="connsiteX4" fmla="*/ 3563096 w 7156079"/>
              <a:gd name="connsiteY4" fmla="*/ 0 h 2761287"/>
              <a:gd name="connsiteX5" fmla="*/ 4758212 w 7156079"/>
              <a:gd name="connsiteY5" fmla="*/ 708751 h 2761287"/>
              <a:gd name="connsiteX6" fmla="*/ 4753348 w 7156079"/>
              <a:gd name="connsiteY6" fmla="*/ 2080351 h 2761287"/>
              <a:gd name="connsiteX7" fmla="*/ 5954714 w 7156079"/>
              <a:gd name="connsiteY7" fmla="*/ 2761287 h 2761287"/>
              <a:gd name="connsiteX8" fmla="*/ 7156079 w 7156079"/>
              <a:gd name="connsiteY8" fmla="*/ 2080351 h 2761287"/>
              <a:gd name="connsiteX0" fmla="*/ 0 w 7156079"/>
              <a:gd name="connsiteY0" fmla="*/ 2045583 h 2743903"/>
              <a:gd name="connsiteX1" fmla="*/ 1183297 w 7156079"/>
              <a:gd name="connsiteY1" fmla="*/ 1354919 h 2743903"/>
              <a:gd name="connsiteX2" fmla="*/ 2372162 w 7156079"/>
              <a:gd name="connsiteY2" fmla="*/ 2036541 h 2743903"/>
              <a:gd name="connsiteX3" fmla="*/ 2371460 w 7156079"/>
              <a:gd name="connsiteY3" fmla="*/ 690665 h 2743903"/>
              <a:gd name="connsiteX4" fmla="*/ 3563096 w 7156079"/>
              <a:gd name="connsiteY4" fmla="*/ 0 h 2743903"/>
              <a:gd name="connsiteX5" fmla="*/ 4758212 w 7156079"/>
              <a:gd name="connsiteY5" fmla="*/ 691367 h 2743903"/>
              <a:gd name="connsiteX6" fmla="*/ 4753348 w 7156079"/>
              <a:gd name="connsiteY6" fmla="*/ 2062967 h 2743903"/>
              <a:gd name="connsiteX7" fmla="*/ 5954714 w 7156079"/>
              <a:gd name="connsiteY7" fmla="*/ 2743903 h 2743903"/>
              <a:gd name="connsiteX8" fmla="*/ 7156079 w 7156079"/>
              <a:gd name="connsiteY8" fmla="*/ 2062967 h 2743903"/>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8212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42917 w 7156079"/>
              <a:gd name="connsiteY6" fmla="*/ 2062967 h 2750857"/>
              <a:gd name="connsiteX7" fmla="*/ 5954714 w 7156079"/>
              <a:gd name="connsiteY7" fmla="*/ 2750857 h 2750857"/>
              <a:gd name="connsiteX8" fmla="*/ 7156079 w 7156079"/>
              <a:gd name="connsiteY8" fmla="*/ 2069921 h 2750857"/>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62967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60301 w 7156079"/>
              <a:gd name="connsiteY6" fmla="*/ 2052536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52536 h 2736950"/>
              <a:gd name="connsiteX7" fmla="*/ 5954714 w 7156079"/>
              <a:gd name="connsiteY7" fmla="*/ 2736950 h 2736950"/>
              <a:gd name="connsiteX8" fmla="*/ 7156079 w 7156079"/>
              <a:gd name="connsiteY8" fmla="*/ 2069921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6014 h 2736950"/>
              <a:gd name="connsiteX0" fmla="*/ 0 w 7124788"/>
              <a:gd name="connsiteY0" fmla="*/ 2052537 h 2736950"/>
              <a:gd name="connsiteX1" fmla="*/ 1183297 w 7124788"/>
              <a:gd name="connsiteY1" fmla="*/ 1361873 h 2736950"/>
              <a:gd name="connsiteX2" fmla="*/ 2372162 w 7124788"/>
              <a:gd name="connsiteY2" fmla="*/ 2043495 h 2736950"/>
              <a:gd name="connsiteX3" fmla="*/ 2371460 w 7124788"/>
              <a:gd name="connsiteY3" fmla="*/ 697619 h 2736950"/>
              <a:gd name="connsiteX4" fmla="*/ 3559620 w 7124788"/>
              <a:gd name="connsiteY4" fmla="*/ 0 h 2736950"/>
              <a:gd name="connsiteX5" fmla="*/ 4751259 w 7124788"/>
              <a:gd name="connsiteY5" fmla="*/ 698321 h 2736950"/>
              <a:gd name="connsiteX6" fmla="*/ 4742917 w 7124788"/>
              <a:gd name="connsiteY6" fmla="*/ 2052536 h 2736950"/>
              <a:gd name="connsiteX7" fmla="*/ 5954714 w 7124788"/>
              <a:gd name="connsiteY7" fmla="*/ 2736950 h 2736950"/>
              <a:gd name="connsiteX8" fmla="*/ 7124788 w 7124788"/>
              <a:gd name="connsiteY8" fmla="*/ 2045583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52537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67128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59537"/>
              <a:gd name="connsiteY0" fmla="*/ 2062264 h 2736950"/>
              <a:gd name="connsiteX1" fmla="*/ 1207616 w 7159537"/>
              <a:gd name="connsiteY1" fmla="*/ 1361873 h 2736950"/>
              <a:gd name="connsiteX2" fmla="*/ 2400389 w 7159537"/>
              <a:gd name="connsiteY2" fmla="*/ 2055218 h 2736950"/>
              <a:gd name="connsiteX3" fmla="*/ 2395779 w 7159537"/>
              <a:gd name="connsiteY3" fmla="*/ 697619 h 2736950"/>
              <a:gd name="connsiteX4" fmla="*/ 3583939 w 7159537"/>
              <a:gd name="connsiteY4" fmla="*/ 0 h 2736950"/>
              <a:gd name="connsiteX5" fmla="*/ 4775578 w 7159537"/>
              <a:gd name="connsiteY5" fmla="*/ 698321 h 2736950"/>
              <a:gd name="connsiteX6" fmla="*/ 4767236 w 7159537"/>
              <a:gd name="connsiteY6" fmla="*/ 2052536 h 2736950"/>
              <a:gd name="connsiteX7" fmla="*/ 5979033 w 7159537"/>
              <a:gd name="connsiteY7" fmla="*/ 2736950 h 2736950"/>
              <a:gd name="connsiteX8" fmla="*/ 7159537 w 7159537"/>
              <a:gd name="connsiteY8" fmla="*/ 2052536 h 2736950"/>
              <a:gd name="connsiteX0" fmla="*/ 0 w 7149809"/>
              <a:gd name="connsiteY0" fmla="*/ 2071991 h 2736950"/>
              <a:gd name="connsiteX1" fmla="*/ 1197888 w 7149809"/>
              <a:gd name="connsiteY1" fmla="*/ 1361873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22208 w 7149809"/>
              <a:gd name="connsiteY1" fmla="*/ 1357009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582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47456 h 2736950"/>
              <a:gd name="connsiteX7" fmla="*/ 5969305 w 7149809"/>
              <a:gd name="connsiteY7" fmla="*/ 2736950 h 2736950"/>
              <a:gd name="connsiteX8" fmla="*/ 7149809 w 7149809"/>
              <a:gd name="connsiteY8" fmla="*/ 2052536 h 2736950"/>
              <a:gd name="connsiteX0" fmla="*/ 0 w 7152768"/>
              <a:gd name="connsiteY0" fmla="*/ 2063113 h 2736950"/>
              <a:gd name="connsiteX1" fmla="*/ 1197659 w 7152768"/>
              <a:gd name="connsiteY1" fmla="*/ 1371385 h 2736950"/>
              <a:gd name="connsiteX2" fmla="*/ 2393620 w 7152768"/>
              <a:gd name="connsiteY2" fmla="*/ 2055218 h 2736950"/>
              <a:gd name="connsiteX3" fmla="*/ 2389010 w 7152768"/>
              <a:gd name="connsiteY3" fmla="*/ 697619 h 2736950"/>
              <a:gd name="connsiteX4" fmla="*/ 3577170 w 7152768"/>
              <a:gd name="connsiteY4" fmla="*/ 0 h 2736950"/>
              <a:gd name="connsiteX5" fmla="*/ 4773889 w 7152768"/>
              <a:gd name="connsiteY5" fmla="*/ 698321 h 2736950"/>
              <a:gd name="connsiteX6" fmla="*/ 4760467 w 7152768"/>
              <a:gd name="connsiteY6" fmla="*/ 2047456 h 2736950"/>
              <a:gd name="connsiteX7" fmla="*/ 5972264 w 7152768"/>
              <a:gd name="connsiteY7" fmla="*/ 2736950 h 2736950"/>
              <a:gd name="connsiteX8" fmla="*/ 7152768 w 7152768"/>
              <a:gd name="connsiteY8" fmla="*/ 2052536 h 27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768" h="2736950">
                <a:moveTo>
                  <a:pt x="0" y="2063113"/>
                </a:moveTo>
                <a:cubicBezTo>
                  <a:pt x="405781" y="1831271"/>
                  <a:pt x="752967" y="1616359"/>
                  <a:pt x="1197659" y="1371385"/>
                </a:cubicBezTo>
                <a:lnTo>
                  <a:pt x="2393620" y="2055218"/>
                </a:lnTo>
                <a:cubicBezTo>
                  <a:pt x="2396863" y="1599639"/>
                  <a:pt x="2385767" y="1153198"/>
                  <a:pt x="2389010" y="697619"/>
                </a:cubicBezTo>
                <a:lnTo>
                  <a:pt x="3577170" y="0"/>
                </a:lnTo>
                <a:lnTo>
                  <a:pt x="4773889" y="698321"/>
                </a:lnTo>
                <a:cubicBezTo>
                  <a:pt x="4772268" y="1155521"/>
                  <a:pt x="4762088" y="1590256"/>
                  <a:pt x="4760467" y="2047456"/>
                </a:cubicBezTo>
                <a:lnTo>
                  <a:pt x="5972264" y="2736950"/>
                </a:lnTo>
                <a:lnTo>
                  <a:pt x="7152768" y="2052536"/>
                </a:lnTo>
              </a:path>
            </a:pathLst>
          </a:custGeom>
          <a:noFill/>
          <a:ln w="38100" cap="flat" cmpd="sng" algn="ctr">
            <a:solidFill>
              <a:schemeClr val="accent6">
                <a:lumMod val="10000"/>
                <a:lumOff val="90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2" name="Freeform: Shape 31">
            <a:extLst>
              <a:ext uri="{FF2B5EF4-FFF2-40B4-BE49-F238E27FC236}">
                <a16:creationId xmlns:a16="http://schemas.microsoft.com/office/drawing/2014/main" id="{274DD645-8640-45D5-9B60-F31EC01D3CC0}"/>
              </a:ext>
            </a:extLst>
          </p:cNvPr>
          <p:cNvSpPr/>
          <p:nvPr userDrawn="1"/>
        </p:nvSpPr>
        <p:spPr>
          <a:xfrm>
            <a:off x="8440979" y="1677475"/>
            <a:ext cx="2373549" cy="2062264"/>
          </a:xfrm>
          <a:custGeom>
            <a:avLst/>
            <a:gdLst>
              <a:gd name="connsiteX0" fmla="*/ 2373549 w 2373549"/>
              <a:gd name="connsiteY0" fmla="*/ 680936 h 2062264"/>
              <a:gd name="connsiteX1" fmla="*/ 1186774 w 2373549"/>
              <a:gd name="connsiteY1" fmla="*/ 0 h 2062264"/>
              <a:gd name="connsiteX2" fmla="*/ 0 w 2373549"/>
              <a:gd name="connsiteY2" fmla="*/ 690664 h 2062264"/>
              <a:gd name="connsiteX3" fmla="*/ 0 w 2373549"/>
              <a:gd name="connsiteY3" fmla="*/ 2062264 h 2062264"/>
            </a:gdLst>
            <a:ahLst/>
            <a:cxnLst>
              <a:cxn ang="0">
                <a:pos x="connsiteX0" y="connsiteY0"/>
              </a:cxn>
              <a:cxn ang="0">
                <a:pos x="connsiteX1" y="connsiteY1"/>
              </a:cxn>
              <a:cxn ang="0">
                <a:pos x="connsiteX2" y="connsiteY2"/>
              </a:cxn>
              <a:cxn ang="0">
                <a:pos x="connsiteX3" y="connsiteY3"/>
              </a:cxn>
            </a:cxnLst>
            <a:rect l="l" t="t" r="r" b="b"/>
            <a:pathLst>
              <a:path w="2373549" h="2062264">
                <a:moveTo>
                  <a:pt x="2373549" y="680936"/>
                </a:moveTo>
                <a:lnTo>
                  <a:pt x="1186774" y="0"/>
                </a:lnTo>
                <a:lnTo>
                  <a:pt x="0" y="690664"/>
                </a:lnTo>
                <a:lnTo>
                  <a:pt x="0" y="2062264"/>
                </a:lnTo>
              </a:path>
            </a:pathLst>
          </a:custGeom>
          <a:noFill/>
          <a:ln w="38100" cap="flat" cmpd="sng" algn="ctr">
            <a:solidFill>
              <a:schemeClr val="accent6">
                <a:lumMod val="10000"/>
                <a:lumOff val="90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3" name="Freeform: Shape 34">
            <a:extLst>
              <a:ext uri="{FF2B5EF4-FFF2-40B4-BE49-F238E27FC236}">
                <a16:creationId xmlns:a16="http://schemas.microsoft.com/office/drawing/2014/main" id="{71C09F09-7119-47FD-8E60-E4A92C9A3119}"/>
              </a:ext>
            </a:extLst>
          </p:cNvPr>
          <p:cNvSpPr/>
          <p:nvPr userDrawn="1"/>
        </p:nvSpPr>
        <p:spPr>
          <a:xfrm flipH="1">
            <a:off x="10715501" y="2243467"/>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4" name="Freeform: Shape 45">
            <a:extLst>
              <a:ext uri="{FF2B5EF4-FFF2-40B4-BE49-F238E27FC236}">
                <a16:creationId xmlns:a16="http://schemas.microsoft.com/office/drawing/2014/main" id="{E99BCE04-19B9-4541-925F-AC59CF760E7F}"/>
              </a:ext>
            </a:extLst>
          </p:cNvPr>
          <p:cNvSpPr/>
          <p:nvPr userDrawn="1"/>
        </p:nvSpPr>
        <p:spPr>
          <a:xfrm flipH="1">
            <a:off x="9534557" y="1571099"/>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5" name="Freeform: Shape 46">
            <a:extLst>
              <a:ext uri="{FF2B5EF4-FFF2-40B4-BE49-F238E27FC236}">
                <a16:creationId xmlns:a16="http://schemas.microsoft.com/office/drawing/2014/main" id="{F2B610BB-26F6-44A5-B7DB-CEEDCAE916ED}"/>
              </a:ext>
            </a:extLst>
          </p:cNvPr>
          <p:cNvSpPr/>
          <p:nvPr userDrawn="1"/>
        </p:nvSpPr>
        <p:spPr>
          <a:xfrm flipH="1">
            <a:off x="8328171" y="2258376"/>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6" name="Freeform: Shape 47">
            <a:extLst>
              <a:ext uri="{FF2B5EF4-FFF2-40B4-BE49-F238E27FC236}">
                <a16:creationId xmlns:a16="http://schemas.microsoft.com/office/drawing/2014/main" id="{C979636C-DE09-47B7-8972-BAE28DFA91DF}"/>
              </a:ext>
            </a:extLst>
          </p:cNvPr>
          <p:cNvSpPr/>
          <p:nvPr userDrawn="1"/>
        </p:nvSpPr>
        <p:spPr>
          <a:xfrm flipH="1">
            <a:off x="8333460" y="361085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7" name="Freeform: Shape 48">
            <a:extLst>
              <a:ext uri="{FF2B5EF4-FFF2-40B4-BE49-F238E27FC236}">
                <a16:creationId xmlns:a16="http://schemas.microsoft.com/office/drawing/2014/main" id="{01B12467-C508-4D89-94B3-6D23C6199703}"/>
              </a:ext>
            </a:extLst>
          </p:cNvPr>
          <p:cNvSpPr/>
          <p:nvPr userDrawn="1"/>
        </p:nvSpPr>
        <p:spPr>
          <a:xfrm flipH="1">
            <a:off x="7146016" y="429086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8" name="Freeform: Shape 49">
            <a:extLst>
              <a:ext uri="{FF2B5EF4-FFF2-40B4-BE49-F238E27FC236}">
                <a16:creationId xmlns:a16="http://schemas.microsoft.com/office/drawing/2014/main" id="{9EA72422-90A8-454F-8133-112CD2B85BEA}"/>
              </a:ext>
            </a:extLst>
          </p:cNvPr>
          <p:cNvSpPr/>
          <p:nvPr userDrawn="1"/>
        </p:nvSpPr>
        <p:spPr>
          <a:xfrm flipH="1">
            <a:off x="5937847"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9" name="Freeform: Shape 50">
            <a:extLst>
              <a:ext uri="{FF2B5EF4-FFF2-40B4-BE49-F238E27FC236}">
                <a16:creationId xmlns:a16="http://schemas.microsoft.com/office/drawing/2014/main" id="{3C67727D-D0D9-4CA6-99EE-0B89D465A706}"/>
              </a:ext>
            </a:extLst>
          </p:cNvPr>
          <p:cNvSpPr/>
          <p:nvPr userDrawn="1"/>
        </p:nvSpPr>
        <p:spPr>
          <a:xfrm flipH="1">
            <a:off x="5951993" y="225130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0" name="Freeform: Shape 51">
            <a:extLst>
              <a:ext uri="{FF2B5EF4-FFF2-40B4-BE49-F238E27FC236}">
                <a16:creationId xmlns:a16="http://schemas.microsoft.com/office/drawing/2014/main" id="{C88A67D0-B01F-4CC8-B248-2CF85911F456}"/>
              </a:ext>
            </a:extLst>
          </p:cNvPr>
          <p:cNvSpPr/>
          <p:nvPr userDrawn="1"/>
        </p:nvSpPr>
        <p:spPr>
          <a:xfrm flipH="1">
            <a:off x="4778156" y="1565771"/>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1" name="Freeform: Shape 52">
            <a:extLst>
              <a:ext uri="{FF2B5EF4-FFF2-40B4-BE49-F238E27FC236}">
                <a16:creationId xmlns:a16="http://schemas.microsoft.com/office/drawing/2014/main" id="{DBF6CA39-E979-4287-833E-20A9B455F7D6}"/>
              </a:ext>
            </a:extLst>
          </p:cNvPr>
          <p:cNvSpPr/>
          <p:nvPr userDrawn="1"/>
        </p:nvSpPr>
        <p:spPr>
          <a:xfrm flipH="1">
            <a:off x="3565843" y="2247823"/>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2" name="Freeform: Shape 53">
            <a:extLst>
              <a:ext uri="{FF2B5EF4-FFF2-40B4-BE49-F238E27FC236}">
                <a16:creationId xmlns:a16="http://schemas.microsoft.com/office/drawing/2014/main" id="{9EAA4E60-7510-4920-A426-5630491CFAC2}"/>
              </a:ext>
            </a:extLst>
          </p:cNvPr>
          <p:cNvSpPr/>
          <p:nvPr userDrawn="1"/>
        </p:nvSpPr>
        <p:spPr>
          <a:xfrm flipH="1">
            <a:off x="3565952"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3" name="Freeform: Shape 54">
            <a:extLst>
              <a:ext uri="{FF2B5EF4-FFF2-40B4-BE49-F238E27FC236}">
                <a16:creationId xmlns:a16="http://schemas.microsoft.com/office/drawing/2014/main" id="{322F7ECD-1942-42EE-B5E0-FC1E0206BFFD}"/>
              </a:ext>
            </a:extLst>
          </p:cNvPr>
          <p:cNvSpPr/>
          <p:nvPr userDrawn="1"/>
        </p:nvSpPr>
        <p:spPr>
          <a:xfrm flipH="1">
            <a:off x="2386318" y="296278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4" name="Freeform: Shape 55">
            <a:extLst>
              <a:ext uri="{FF2B5EF4-FFF2-40B4-BE49-F238E27FC236}">
                <a16:creationId xmlns:a16="http://schemas.microsoft.com/office/drawing/2014/main" id="{2465D6BD-72DA-4C13-97C2-7CF8D7F2F0C4}"/>
              </a:ext>
            </a:extLst>
          </p:cNvPr>
          <p:cNvSpPr/>
          <p:nvPr userDrawn="1"/>
        </p:nvSpPr>
        <p:spPr>
          <a:xfrm flipH="1">
            <a:off x="1190302" y="361221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5" name="Content placeholder 47" descr="Click icon to add picture">
            <a:extLst>
              <a:ext uri="{FF2B5EF4-FFF2-40B4-BE49-F238E27FC236}">
                <a16:creationId xmlns:a16="http://schemas.microsoft.com/office/drawing/2014/main" id="{E7C6BEEA-1766-44A1-A28D-2E817DBF2267}"/>
              </a:ext>
            </a:extLst>
          </p:cNvPr>
          <p:cNvSpPr>
            <a:spLocks noGrp="1"/>
          </p:cNvSpPr>
          <p:nvPr>
            <p:ph type="body" sz="quarter" idx="27" hasCustomPrompt="1"/>
          </p:nvPr>
        </p:nvSpPr>
        <p:spPr>
          <a:xfrm>
            <a:off x="1507136" y="3865003"/>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6" name="Content placeholder 47">
            <a:extLst>
              <a:ext uri="{FF2B5EF4-FFF2-40B4-BE49-F238E27FC236}">
                <a16:creationId xmlns:a16="http://schemas.microsoft.com/office/drawing/2014/main" id="{597D4D7A-8D7E-492C-8795-D491CF53B5FA}"/>
              </a:ext>
            </a:extLst>
          </p:cNvPr>
          <p:cNvSpPr>
            <a:spLocks noGrp="1"/>
          </p:cNvSpPr>
          <p:nvPr>
            <p:ph type="body" sz="quarter" idx="28" hasCustomPrompt="1"/>
          </p:nvPr>
        </p:nvSpPr>
        <p:spPr>
          <a:xfrm>
            <a:off x="1507136" y="444707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7" name="Content placeholder 47" descr="Click icon to add picture">
            <a:extLst>
              <a:ext uri="{FF2B5EF4-FFF2-40B4-BE49-F238E27FC236}">
                <a16:creationId xmlns:a16="http://schemas.microsoft.com/office/drawing/2014/main" id="{A7396594-2DE7-4DB9-B6B4-92F63F06EFCF}"/>
              </a:ext>
            </a:extLst>
          </p:cNvPr>
          <p:cNvSpPr>
            <a:spLocks noGrp="1"/>
          </p:cNvSpPr>
          <p:nvPr>
            <p:ph type="body" sz="quarter" idx="38" hasCustomPrompt="1"/>
          </p:nvPr>
        </p:nvSpPr>
        <p:spPr>
          <a:xfrm>
            <a:off x="3889942" y="2355643"/>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8" name="Content placeholder 47">
            <a:extLst>
              <a:ext uri="{FF2B5EF4-FFF2-40B4-BE49-F238E27FC236}">
                <a16:creationId xmlns:a16="http://schemas.microsoft.com/office/drawing/2014/main" id="{CC680CF7-ED60-4FFF-B04E-B24ECDDD3512}"/>
              </a:ext>
            </a:extLst>
          </p:cNvPr>
          <p:cNvSpPr>
            <a:spLocks noGrp="1"/>
          </p:cNvSpPr>
          <p:nvPr>
            <p:ph type="body" sz="quarter" idx="39" hasCustomPrompt="1"/>
          </p:nvPr>
        </p:nvSpPr>
        <p:spPr>
          <a:xfrm>
            <a:off x="3889942" y="2937719"/>
            <a:ext cx="1877575" cy="506399"/>
          </a:xfrm>
          <a:prstGeom prst="rect">
            <a:avLst/>
          </a:prstGeom>
        </p:spPr>
        <p:txBody>
          <a:bodyPr>
            <a:noAutofit/>
          </a:bodyPr>
          <a:lstStyle>
            <a:lvl1pPr marL="0" indent="0" algn="ctr">
              <a:lnSpc>
                <a:spcPct val="90000"/>
              </a:lnSpc>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9" name="Content placeholder 47" descr="Click icon to add picture">
            <a:extLst>
              <a:ext uri="{FF2B5EF4-FFF2-40B4-BE49-F238E27FC236}">
                <a16:creationId xmlns:a16="http://schemas.microsoft.com/office/drawing/2014/main" id="{042E6E66-3835-45DF-80D9-C4AFDF3401FF}"/>
              </a:ext>
            </a:extLst>
          </p:cNvPr>
          <p:cNvSpPr>
            <a:spLocks noGrp="1"/>
          </p:cNvSpPr>
          <p:nvPr>
            <p:ph type="body" sz="quarter" idx="40" hasCustomPrompt="1"/>
          </p:nvPr>
        </p:nvSpPr>
        <p:spPr>
          <a:xfrm>
            <a:off x="5107230" y="4469081"/>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0" name="Content placeholder 47">
            <a:extLst>
              <a:ext uri="{FF2B5EF4-FFF2-40B4-BE49-F238E27FC236}">
                <a16:creationId xmlns:a16="http://schemas.microsoft.com/office/drawing/2014/main" id="{A6E85C70-1784-4A0C-8897-EDE98D39BC01}"/>
              </a:ext>
            </a:extLst>
          </p:cNvPr>
          <p:cNvSpPr>
            <a:spLocks noGrp="1"/>
          </p:cNvSpPr>
          <p:nvPr>
            <p:ph type="body" sz="quarter" idx="41" hasCustomPrompt="1"/>
          </p:nvPr>
        </p:nvSpPr>
        <p:spPr>
          <a:xfrm>
            <a:off x="5107230"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1" name="Content placeholder 47" descr="Click icon to add picture">
            <a:extLst>
              <a:ext uri="{FF2B5EF4-FFF2-40B4-BE49-F238E27FC236}">
                <a16:creationId xmlns:a16="http://schemas.microsoft.com/office/drawing/2014/main" id="{4CD55BC2-05D0-49CB-B0A5-C96ACB411B57}"/>
              </a:ext>
            </a:extLst>
          </p:cNvPr>
          <p:cNvSpPr>
            <a:spLocks noGrp="1"/>
          </p:cNvSpPr>
          <p:nvPr>
            <p:ph type="body" sz="quarter" idx="42" hasCustomPrompt="1"/>
          </p:nvPr>
        </p:nvSpPr>
        <p:spPr>
          <a:xfrm>
            <a:off x="7501941" y="4469081"/>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2" name="Content placeholder 47">
            <a:extLst>
              <a:ext uri="{FF2B5EF4-FFF2-40B4-BE49-F238E27FC236}">
                <a16:creationId xmlns:a16="http://schemas.microsoft.com/office/drawing/2014/main" id="{49DB7120-2F2C-4F89-AA8C-ABC4F3FF25F3}"/>
              </a:ext>
            </a:extLst>
          </p:cNvPr>
          <p:cNvSpPr>
            <a:spLocks noGrp="1"/>
          </p:cNvSpPr>
          <p:nvPr>
            <p:ph type="body" sz="quarter" idx="43" hasCustomPrompt="1"/>
          </p:nvPr>
        </p:nvSpPr>
        <p:spPr>
          <a:xfrm>
            <a:off x="7501941"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3" name="Content placeholder 47" descr="Click icon to add picture">
            <a:extLst>
              <a:ext uri="{FF2B5EF4-FFF2-40B4-BE49-F238E27FC236}">
                <a16:creationId xmlns:a16="http://schemas.microsoft.com/office/drawing/2014/main" id="{AEB1F7BA-7D83-4C23-A72B-82DF9377E9C3}"/>
              </a:ext>
            </a:extLst>
          </p:cNvPr>
          <p:cNvSpPr>
            <a:spLocks noGrp="1"/>
          </p:cNvSpPr>
          <p:nvPr>
            <p:ph type="body" sz="quarter" idx="44" hasCustomPrompt="1"/>
          </p:nvPr>
        </p:nvSpPr>
        <p:spPr>
          <a:xfrm>
            <a:off x="8734718" y="2355643"/>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4" name="Content placeholder 47">
            <a:extLst>
              <a:ext uri="{FF2B5EF4-FFF2-40B4-BE49-F238E27FC236}">
                <a16:creationId xmlns:a16="http://schemas.microsoft.com/office/drawing/2014/main" id="{7C32F3EB-1AC3-40E9-B66D-ADB19CC74F0F}"/>
              </a:ext>
            </a:extLst>
          </p:cNvPr>
          <p:cNvSpPr>
            <a:spLocks noGrp="1"/>
          </p:cNvSpPr>
          <p:nvPr>
            <p:ph type="body" sz="quarter" idx="45" hasCustomPrompt="1"/>
          </p:nvPr>
        </p:nvSpPr>
        <p:spPr>
          <a:xfrm>
            <a:off x="8734718" y="293771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2" name="Title 1">
            <a:extLst>
              <a:ext uri="{FF2B5EF4-FFF2-40B4-BE49-F238E27FC236}">
                <a16:creationId xmlns:a16="http://schemas.microsoft.com/office/drawing/2014/main" id="{667E7569-B8BF-39D0-D742-EF98B83E4E1D}"/>
              </a:ext>
            </a:extLst>
          </p:cNvPr>
          <p:cNvSpPr>
            <a:spLocks noGrp="1"/>
          </p:cNvSpPr>
          <p:nvPr>
            <p:ph type="title"/>
          </p:nvPr>
        </p:nvSpPr>
        <p:spPr>
          <a:xfrm>
            <a:off x="578914" y="726705"/>
            <a:ext cx="10515600" cy="1205058"/>
          </a:xfrm>
        </p:spPr>
        <p:txBody>
          <a:bodyPr anchor="t">
            <a:noAutofit/>
          </a:bodyPr>
          <a:lstStyle>
            <a:lvl1pPr algn="l">
              <a:defRPr>
                <a:solidFill>
                  <a:schemeClr val="accent6"/>
                </a:solidFill>
              </a:defRPr>
            </a:lvl1pPr>
          </a:lstStyle>
          <a:p>
            <a:r>
              <a:rPr lang="hr-HR"/>
              <a:t>Kliknite da biste uredili stil naslova matrice</a:t>
            </a:r>
            <a:endParaRPr lang="en-US" dirty="0"/>
          </a:p>
        </p:txBody>
      </p:sp>
      <p:sp>
        <p:nvSpPr>
          <p:cNvPr id="3" name="Footer Placeholder 2">
            <a:extLst>
              <a:ext uri="{FF2B5EF4-FFF2-40B4-BE49-F238E27FC236}">
                <a16:creationId xmlns:a16="http://schemas.microsoft.com/office/drawing/2014/main" id="{9FC159C7-D006-5B5F-1FEA-689C432B8C8C}"/>
              </a:ext>
            </a:extLst>
          </p:cNvPr>
          <p:cNvSpPr>
            <a:spLocks noGrp="1"/>
          </p:cNvSpPr>
          <p:nvPr>
            <p:ph type="ftr" sz="quarter" idx="46"/>
          </p:nvPr>
        </p:nvSpPr>
        <p:spPr/>
        <p:txBody>
          <a:bodyPr>
            <a:noAutofit/>
          </a:bodyPr>
          <a:lstStyle>
            <a:lvl1pPr>
              <a:defRPr>
                <a:solidFill>
                  <a:schemeClr val="accent6"/>
                </a:solidFill>
              </a:defRPr>
            </a:lvl1pPr>
          </a:lstStyle>
          <a:p>
            <a:r>
              <a:rPr lang="en-US"/>
              <a:t>Presentation title</a:t>
            </a:r>
            <a:endParaRPr lang="en-US" dirty="0"/>
          </a:p>
        </p:txBody>
      </p:sp>
      <p:sp>
        <p:nvSpPr>
          <p:cNvPr id="4" name="Slide Number Placeholder 3">
            <a:extLst>
              <a:ext uri="{FF2B5EF4-FFF2-40B4-BE49-F238E27FC236}">
                <a16:creationId xmlns:a16="http://schemas.microsoft.com/office/drawing/2014/main" id="{4F0EBABD-E264-2C96-1139-289A712F35B7}"/>
              </a:ext>
            </a:extLst>
          </p:cNvPr>
          <p:cNvSpPr>
            <a:spLocks noGrp="1"/>
          </p:cNvSpPr>
          <p:nvPr>
            <p:ph type="sldNum" sz="quarter" idx="47"/>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59088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va sadržaja">
    <p:spTree>
      <p:nvGrpSpPr>
        <p:cNvPr id="1" name=""/>
        <p:cNvGrpSpPr/>
        <p:nvPr/>
      </p:nvGrpSpPr>
      <p:grpSpPr>
        <a:xfrm>
          <a:off x="0" y="0"/>
          <a:ext cx="0" cy="0"/>
          <a:chOff x="0" y="0"/>
          <a:chExt cx="0" cy="0"/>
        </a:xfrm>
      </p:grpSpPr>
      <p:sp>
        <p:nvSpPr>
          <p:cNvPr id="7" name="Freeform: Shape 19">
            <a:extLst>
              <a:ext uri="{FF2B5EF4-FFF2-40B4-BE49-F238E27FC236}">
                <a16:creationId xmlns:a16="http://schemas.microsoft.com/office/drawing/2014/main" id="{F38B75F8-75D4-4B41-B7C7-433032DD0A6F}"/>
              </a:ext>
            </a:extLst>
          </p:cNvPr>
          <p:cNvSpPr/>
          <p:nvPr userDrawn="1"/>
        </p:nvSpPr>
        <p:spPr>
          <a:xfrm flipH="1">
            <a:off x="769290" y="491100"/>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8" name="Freeform: Shape 24">
            <a:extLst>
              <a:ext uri="{FF2B5EF4-FFF2-40B4-BE49-F238E27FC236}">
                <a16:creationId xmlns:a16="http://schemas.microsoft.com/office/drawing/2014/main" id="{671D1224-EDDC-4900-92DC-13608D44C524}"/>
              </a:ext>
            </a:extLst>
          </p:cNvPr>
          <p:cNvSpPr/>
          <p:nvPr userDrawn="1"/>
        </p:nvSpPr>
        <p:spPr>
          <a:xfrm flipH="1">
            <a:off x="783145" y="4057904"/>
            <a:ext cx="188635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5" name="Freeform 14">
            <a:extLst>
              <a:ext uri="{FF2B5EF4-FFF2-40B4-BE49-F238E27FC236}">
                <a16:creationId xmlns:a16="http://schemas.microsoft.com/office/drawing/2014/main" id="{635A9E44-4E60-1AD1-0B85-72422683B48A}"/>
              </a:ext>
            </a:extLst>
          </p:cNvPr>
          <p:cNvSpPr/>
          <p:nvPr userDrawn="1"/>
        </p:nvSpPr>
        <p:spPr>
          <a:xfrm flipH="1">
            <a:off x="0" y="3709992"/>
            <a:ext cx="115794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21" name="Subtitle 47" descr="Click icon to add picture">
            <a:extLst>
              <a:ext uri="{FF2B5EF4-FFF2-40B4-BE49-F238E27FC236}">
                <a16:creationId xmlns:a16="http://schemas.microsoft.com/office/drawing/2014/main" id="{0C7786BA-5E56-47AA-AE47-4EC07A0D4FA1}"/>
              </a:ext>
            </a:extLst>
          </p:cNvPr>
          <p:cNvSpPr>
            <a:spLocks noGrp="1"/>
          </p:cNvSpPr>
          <p:nvPr>
            <p:ph type="body" sz="quarter" idx="27" hasCustomPrompt="1"/>
          </p:nvPr>
        </p:nvSpPr>
        <p:spPr>
          <a:xfrm>
            <a:off x="4550705" y="3625598"/>
            <a:ext cx="2653545" cy="587964"/>
          </a:xfrm>
          <a:prstGeom prst="rect">
            <a:avLst/>
          </a:prstGeom>
        </p:spPr>
        <p:txBody>
          <a:bodyPr anchor="b">
            <a:noAutofit/>
          </a:bodyPr>
          <a:lstStyle>
            <a:lvl1pPr marL="0" indent="0" algn="l">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80214CF-87DD-476A-9B2E-A58DB313A61A}"/>
              </a:ext>
            </a:extLst>
          </p:cNvPr>
          <p:cNvSpPr>
            <a:spLocks noGrp="1"/>
          </p:cNvSpPr>
          <p:nvPr>
            <p:ph type="body" sz="quarter" idx="28" hasCustomPrompt="1"/>
          </p:nvPr>
        </p:nvSpPr>
        <p:spPr>
          <a:xfrm>
            <a:off x="4550705" y="4246516"/>
            <a:ext cx="2653545" cy="1727103"/>
          </a:xfrm>
          <a:prstGeom prst="rect">
            <a:avLst/>
          </a:prstGeom>
        </p:spPr>
        <p:txBody>
          <a:bodyPr>
            <a:noAutofit/>
          </a:bodyPr>
          <a:lstStyle>
            <a:lvl1pPr marL="0" indent="0" algn="l">
              <a:lnSpc>
                <a:spcPct val="100000"/>
              </a:lnSpc>
              <a:spcBef>
                <a:spcPts val="0"/>
              </a:spcBef>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7" name="Picture placeholder">
            <a:extLst>
              <a:ext uri="{FF2B5EF4-FFF2-40B4-BE49-F238E27FC236}">
                <a16:creationId xmlns:a16="http://schemas.microsoft.com/office/drawing/2014/main" id="{264CF63C-079E-41AA-AA9A-762A765E699F}"/>
              </a:ext>
            </a:extLst>
          </p:cNvPr>
          <p:cNvSpPr>
            <a:spLocks noGrp="1"/>
          </p:cNvSpPr>
          <p:nvPr>
            <p:ph type="pic" sz="quarter" idx="51"/>
          </p:nvPr>
        </p:nvSpPr>
        <p:spPr>
          <a:xfrm>
            <a:off x="1788170" y="2296125"/>
            <a:ext cx="1886360" cy="214466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hr-HR" altLang="zh-CN"/>
              <a:t>Kliknite ikonu da biste dodali  sliku</a:t>
            </a:r>
            <a:endParaRPr lang="zh-CN" altLang="en-US"/>
          </a:p>
        </p:txBody>
      </p:sp>
      <p:sp>
        <p:nvSpPr>
          <p:cNvPr id="17" name="Title 1">
            <a:extLst>
              <a:ext uri="{FF2B5EF4-FFF2-40B4-BE49-F238E27FC236}">
                <a16:creationId xmlns:a16="http://schemas.microsoft.com/office/drawing/2014/main" id="{D041C638-CBB8-1159-9AF8-B5D14CC7BE0F}"/>
              </a:ext>
            </a:extLst>
          </p:cNvPr>
          <p:cNvSpPr>
            <a:spLocks noGrp="1"/>
          </p:cNvSpPr>
          <p:nvPr>
            <p:ph type="title"/>
          </p:nvPr>
        </p:nvSpPr>
        <p:spPr>
          <a:xfrm>
            <a:off x="4550704" y="1690878"/>
            <a:ext cx="6599429" cy="1325563"/>
          </a:xfrm>
        </p:spPr>
        <p:txBody>
          <a:bodyPr anchor="b">
            <a:noAutofit/>
          </a:bodyPr>
          <a:lstStyle>
            <a:lvl1pPr>
              <a:defRPr>
                <a:solidFill>
                  <a:schemeClr val="accent6"/>
                </a:solidFill>
              </a:defRPr>
            </a:lvl1pPr>
          </a:lstStyle>
          <a:p>
            <a:r>
              <a:rPr lang="hr-HR"/>
              <a:t>Kliknite da biste uredili stil naslova matrice</a:t>
            </a:r>
            <a:endParaRPr lang="en-US" dirty="0"/>
          </a:p>
        </p:txBody>
      </p:sp>
      <p:sp>
        <p:nvSpPr>
          <p:cNvPr id="18" name="Subtitle 47" descr="Click icon to add picture">
            <a:extLst>
              <a:ext uri="{FF2B5EF4-FFF2-40B4-BE49-F238E27FC236}">
                <a16:creationId xmlns:a16="http://schemas.microsoft.com/office/drawing/2014/main" id="{3C2C4001-E56F-4174-01AA-4630360BFF48}"/>
              </a:ext>
            </a:extLst>
          </p:cNvPr>
          <p:cNvSpPr>
            <a:spLocks noGrp="1"/>
          </p:cNvSpPr>
          <p:nvPr>
            <p:ph type="body" sz="quarter" idx="52" hasCustomPrompt="1"/>
          </p:nvPr>
        </p:nvSpPr>
        <p:spPr>
          <a:xfrm>
            <a:off x="7811506" y="3625598"/>
            <a:ext cx="2653545" cy="587964"/>
          </a:xfrm>
          <a:prstGeom prst="rect">
            <a:avLst/>
          </a:prstGeom>
        </p:spPr>
        <p:txBody>
          <a:bodyPr anchor="b">
            <a:noAutofit/>
          </a:bodyPr>
          <a:lstStyle>
            <a:lvl1pPr marL="0" indent="0" algn="l">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02DFC856-C546-62E9-220F-7A668D349056}"/>
              </a:ext>
            </a:extLst>
          </p:cNvPr>
          <p:cNvSpPr>
            <a:spLocks noGrp="1"/>
          </p:cNvSpPr>
          <p:nvPr>
            <p:ph type="body" sz="quarter" idx="53" hasCustomPrompt="1"/>
          </p:nvPr>
        </p:nvSpPr>
        <p:spPr>
          <a:xfrm>
            <a:off x="7811506" y="4246516"/>
            <a:ext cx="2653545" cy="1727103"/>
          </a:xfrm>
          <a:prstGeom prst="rect">
            <a:avLst/>
          </a:prstGeom>
        </p:spPr>
        <p:txBody>
          <a:bodyPr>
            <a:noAutofit/>
          </a:bodyPr>
          <a:lstStyle>
            <a:lvl1pPr marL="0" indent="0" algn="l">
              <a:lnSpc>
                <a:spcPct val="100000"/>
              </a:lnSpc>
              <a:spcBef>
                <a:spcPts val="0"/>
              </a:spcBef>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 name="Slide Number Placeholder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61364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F946AB17-3782-8412-C51A-DE10A0637453}"/>
              </a:ext>
            </a:extLst>
          </p:cNvPr>
          <p:cNvSpPr/>
          <p:nvPr userDrawn="1"/>
        </p:nvSpPr>
        <p:spPr>
          <a:xfrm>
            <a:off x="0" y="2860787"/>
            <a:ext cx="2361029" cy="3676532"/>
          </a:xfrm>
          <a:custGeom>
            <a:avLst/>
            <a:gdLst>
              <a:gd name="connsiteX0" fmla="*/ 773997 w 2361029"/>
              <a:gd name="connsiteY0" fmla="*/ 0 h 3676532"/>
              <a:gd name="connsiteX1" fmla="*/ 2361029 w 2361029"/>
              <a:gd name="connsiteY1" fmla="*/ 925683 h 3676532"/>
              <a:gd name="connsiteX2" fmla="*/ 2361029 w 2361029"/>
              <a:gd name="connsiteY2" fmla="*/ 2763949 h 3676532"/>
              <a:gd name="connsiteX3" fmla="*/ 769661 w 2361029"/>
              <a:gd name="connsiteY3" fmla="*/ 3676532 h 3676532"/>
              <a:gd name="connsiteX4" fmla="*/ 0 w 2361029"/>
              <a:gd name="connsiteY4" fmla="*/ 3234717 h 3676532"/>
              <a:gd name="connsiteX5" fmla="*/ 0 w 2361029"/>
              <a:gd name="connsiteY5" fmla="*/ 44688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029" h="3676532">
                <a:moveTo>
                  <a:pt x="773997" y="0"/>
                </a:moveTo>
                <a:lnTo>
                  <a:pt x="2361029" y="925683"/>
                </a:lnTo>
                <a:lnTo>
                  <a:pt x="2361029" y="2763949"/>
                </a:lnTo>
                <a:lnTo>
                  <a:pt x="769661" y="3676532"/>
                </a:lnTo>
                <a:lnTo>
                  <a:pt x="0" y="3234717"/>
                </a:lnTo>
                <a:lnTo>
                  <a:pt x="0" y="446885"/>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6" name="Freeform 15">
            <a:extLst>
              <a:ext uri="{FF2B5EF4-FFF2-40B4-BE49-F238E27FC236}">
                <a16:creationId xmlns:a16="http://schemas.microsoft.com/office/drawing/2014/main" id="{2BA5A58B-9440-7DAB-E7D7-3143B049FBAC}"/>
              </a:ext>
            </a:extLst>
          </p:cNvPr>
          <p:cNvSpPr/>
          <p:nvPr userDrawn="1"/>
        </p:nvSpPr>
        <p:spPr>
          <a:xfrm flipH="1">
            <a:off x="1014233" y="5253270"/>
            <a:ext cx="1710765" cy="1593273"/>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22" name="Content Placeholder 47" descr="Click icon to add picture">
            <a:extLst>
              <a:ext uri="{FF2B5EF4-FFF2-40B4-BE49-F238E27FC236}">
                <a16:creationId xmlns:a16="http://schemas.microsoft.com/office/drawing/2014/main" id="{95ADF367-2619-4E00-AB82-8FFF41D0E5C2}"/>
              </a:ext>
            </a:extLst>
          </p:cNvPr>
          <p:cNvSpPr>
            <a:spLocks noGrp="1"/>
          </p:cNvSpPr>
          <p:nvPr>
            <p:ph type="body" sz="quarter" idx="27" hasCustomPrompt="1"/>
          </p:nvPr>
        </p:nvSpPr>
        <p:spPr>
          <a:xfrm>
            <a:off x="5271609" y="1025236"/>
            <a:ext cx="5162709" cy="420683"/>
          </a:xfrm>
          <a:prstGeom prst="rect">
            <a:avLst/>
          </a:prstGeom>
        </p:spPr>
        <p:txBody>
          <a:bodyPr anchor="b">
            <a:noAutofit/>
          </a:bodyPr>
          <a:lstStyle>
            <a:lvl1pPr marL="0" indent="0" algn="l">
              <a:lnSpc>
                <a:spcPct val="100000"/>
              </a:lnSpc>
              <a:buNone/>
              <a:defRPr sz="1800" b="1"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CEB04CE-793E-47B4-8D80-9B82864F2CDF}"/>
              </a:ext>
            </a:extLst>
          </p:cNvPr>
          <p:cNvSpPr>
            <a:spLocks noGrp="1"/>
          </p:cNvSpPr>
          <p:nvPr>
            <p:ph type="body" sz="quarter" idx="28" hasCustomPrompt="1"/>
          </p:nvPr>
        </p:nvSpPr>
        <p:spPr>
          <a:xfrm>
            <a:off x="5271608" y="1469069"/>
            <a:ext cx="5162709" cy="1506166"/>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4" name="Content Placeholder 47" descr="Click icon to add picture">
            <a:extLst>
              <a:ext uri="{FF2B5EF4-FFF2-40B4-BE49-F238E27FC236}">
                <a16:creationId xmlns:a16="http://schemas.microsoft.com/office/drawing/2014/main" id="{067BF8FD-2643-4122-BE3E-63F413244ECB}"/>
              </a:ext>
            </a:extLst>
          </p:cNvPr>
          <p:cNvSpPr>
            <a:spLocks noGrp="1"/>
          </p:cNvSpPr>
          <p:nvPr>
            <p:ph type="body" sz="quarter" idx="29" hasCustomPrompt="1"/>
          </p:nvPr>
        </p:nvSpPr>
        <p:spPr>
          <a:xfrm>
            <a:off x="5271609" y="2984685"/>
            <a:ext cx="5162709" cy="420683"/>
          </a:xfrm>
          <a:prstGeom prst="rect">
            <a:avLst/>
          </a:prstGeom>
        </p:spPr>
        <p:txBody>
          <a:bodyPr anchor="b">
            <a:noAutofit/>
          </a:bodyPr>
          <a:lstStyle>
            <a:lvl1pPr marL="0" indent="0" algn="l">
              <a:lnSpc>
                <a:spcPct val="100000"/>
              </a:lnSpc>
              <a:buNone/>
              <a:defRPr sz="1800" b="1"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descr="Click icon to add picture">
            <a:extLst>
              <a:ext uri="{FF2B5EF4-FFF2-40B4-BE49-F238E27FC236}">
                <a16:creationId xmlns:a16="http://schemas.microsoft.com/office/drawing/2014/main" id="{02260D10-FEA1-48A7-B544-FAEEAECF5DE2}"/>
              </a:ext>
            </a:extLst>
          </p:cNvPr>
          <p:cNvSpPr>
            <a:spLocks noGrp="1"/>
          </p:cNvSpPr>
          <p:nvPr>
            <p:ph type="body" sz="quarter" idx="31" hasCustomPrompt="1"/>
          </p:nvPr>
        </p:nvSpPr>
        <p:spPr>
          <a:xfrm>
            <a:off x="5271607" y="4597473"/>
            <a:ext cx="5162709" cy="421399"/>
          </a:xfrm>
          <a:prstGeom prst="rect">
            <a:avLst/>
          </a:prstGeom>
        </p:spPr>
        <p:txBody>
          <a:bodyPr anchor="b">
            <a:noAutofit/>
          </a:bodyPr>
          <a:lstStyle>
            <a:lvl1pPr marL="0" indent="0" algn="l">
              <a:lnSpc>
                <a:spcPct val="100000"/>
              </a:lnSpc>
              <a:buNone/>
              <a:defRPr sz="1800" b="1"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64584B30-8BCF-4D75-8A6C-FD82347CC7B6}"/>
              </a:ext>
            </a:extLst>
          </p:cNvPr>
          <p:cNvSpPr>
            <a:spLocks noGrp="1"/>
          </p:cNvSpPr>
          <p:nvPr>
            <p:ph type="body" sz="quarter" idx="34" hasCustomPrompt="1"/>
          </p:nvPr>
        </p:nvSpPr>
        <p:spPr>
          <a:xfrm>
            <a:off x="5271608" y="3419684"/>
            <a:ext cx="5162709" cy="1177789"/>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8" name="Content Placeholder 47">
            <a:extLst>
              <a:ext uri="{FF2B5EF4-FFF2-40B4-BE49-F238E27FC236}">
                <a16:creationId xmlns:a16="http://schemas.microsoft.com/office/drawing/2014/main" id="{A4A25056-27FA-4039-ACFA-6624F778712A}"/>
              </a:ext>
            </a:extLst>
          </p:cNvPr>
          <p:cNvSpPr>
            <a:spLocks noGrp="1"/>
          </p:cNvSpPr>
          <p:nvPr>
            <p:ph type="body" sz="quarter" idx="35" hasCustomPrompt="1"/>
          </p:nvPr>
        </p:nvSpPr>
        <p:spPr>
          <a:xfrm>
            <a:off x="5271608" y="5041922"/>
            <a:ext cx="5162709" cy="1635938"/>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Freeform: Shape 24">
            <a:extLst>
              <a:ext uri="{FF2B5EF4-FFF2-40B4-BE49-F238E27FC236}">
                <a16:creationId xmlns:a16="http://schemas.microsoft.com/office/drawing/2014/main" id="{A23F9759-CF52-CE45-5E22-9678534685A7}"/>
              </a:ext>
            </a:extLst>
          </p:cNvPr>
          <p:cNvSpPr/>
          <p:nvPr userDrawn="1"/>
        </p:nvSpPr>
        <p:spPr>
          <a:xfrm flipH="1">
            <a:off x="2631891"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502665" y="707105"/>
            <a:ext cx="3994173" cy="2277580"/>
          </a:xfrm>
        </p:spPr>
        <p:txBody>
          <a:bodyPr anchor="t">
            <a:noAutofit/>
          </a:bodyPr>
          <a:lstStyle>
            <a:lvl1pPr>
              <a:defRPr>
                <a:solidFill>
                  <a:schemeClr val="accent6"/>
                </a:solidFill>
              </a:defRPr>
            </a:lvl1pPr>
          </a:lstStyle>
          <a:p>
            <a:r>
              <a:rPr lang="hr-HR"/>
              <a:t>Kliknite da biste uredili stil naslova matrice</a:t>
            </a:r>
            <a:endParaRPr lang="en-US" dirty="0"/>
          </a:p>
        </p:txBody>
      </p:sp>
      <p:sp>
        <p:nvSpPr>
          <p:cNvPr id="18" name="Picture Placeholder 2">
            <a:extLst>
              <a:ext uri="{FF2B5EF4-FFF2-40B4-BE49-F238E27FC236}">
                <a16:creationId xmlns:a16="http://schemas.microsoft.com/office/drawing/2014/main" id="{E53E8C9F-CD73-30CD-1F24-20F2E6149D58}"/>
              </a:ext>
            </a:extLst>
          </p:cNvPr>
          <p:cNvSpPr>
            <a:spLocks noGrp="1"/>
          </p:cNvSpPr>
          <p:nvPr>
            <p:ph type="pic" sz="quarter" idx="36"/>
          </p:nvPr>
        </p:nvSpPr>
        <p:spPr>
          <a:xfrm>
            <a:off x="4734172" y="1141669"/>
            <a:ext cx="507778"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hr-HR" altLang="zh-CN"/>
              <a:t>Kliknite ikonu da biste dodali  sliku</a:t>
            </a:r>
            <a:endParaRPr lang="en-US" dirty="0"/>
          </a:p>
        </p:txBody>
      </p:sp>
      <p:sp>
        <p:nvSpPr>
          <p:cNvPr id="19" name="Picture Placeholder 2">
            <a:extLst>
              <a:ext uri="{FF2B5EF4-FFF2-40B4-BE49-F238E27FC236}">
                <a16:creationId xmlns:a16="http://schemas.microsoft.com/office/drawing/2014/main" id="{CE61E189-349E-0076-EA43-7BCB6E24CE86}"/>
              </a:ext>
            </a:extLst>
          </p:cNvPr>
          <p:cNvSpPr>
            <a:spLocks noGrp="1"/>
          </p:cNvSpPr>
          <p:nvPr>
            <p:ph type="pic" sz="quarter" idx="37"/>
          </p:nvPr>
        </p:nvSpPr>
        <p:spPr>
          <a:xfrm>
            <a:off x="4724705" y="3105650"/>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hr-HR" altLang="zh-CN"/>
              <a:t>Kliknite ikonu da biste dodali  sliku</a:t>
            </a:r>
            <a:endParaRPr lang="en-US" dirty="0"/>
          </a:p>
        </p:txBody>
      </p:sp>
      <p:sp>
        <p:nvSpPr>
          <p:cNvPr id="21" name="Picture Placeholder 2">
            <a:extLst>
              <a:ext uri="{FF2B5EF4-FFF2-40B4-BE49-F238E27FC236}">
                <a16:creationId xmlns:a16="http://schemas.microsoft.com/office/drawing/2014/main" id="{68B04572-5D47-C3DF-CDEA-15EC646EA8FE}"/>
              </a:ext>
            </a:extLst>
          </p:cNvPr>
          <p:cNvSpPr>
            <a:spLocks noGrp="1"/>
          </p:cNvSpPr>
          <p:nvPr>
            <p:ph type="pic" sz="quarter" idx="38"/>
          </p:nvPr>
        </p:nvSpPr>
        <p:spPr>
          <a:xfrm>
            <a:off x="4714069" y="4716041"/>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hr-HR" altLang="zh-CN"/>
              <a:t>Kliknite ikonu da biste dodali  sliku</a:t>
            </a:r>
            <a:endParaRPr lang="en-US" dirty="0"/>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66211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8" name="Content Placeholder 47">
            <a:extLst>
              <a:ext uri="{FF2B5EF4-FFF2-40B4-BE49-F238E27FC236}">
                <a16:creationId xmlns:a16="http://schemas.microsoft.com/office/drawing/2014/main" id="{3EDD8D3E-653B-4A9E-9868-3B013A65FE9F}"/>
              </a:ext>
            </a:extLst>
          </p:cNvPr>
          <p:cNvSpPr>
            <a:spLocks noGrp="1"/>
          </p:cNvSpPr>
          <p:nvPr>
            <p:ph type="pic" sz="quarter" idx="48"/>
          </p:nvPr>
        </p:nvSpPr>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ln w="19050">
            <a:noFill/>
          </a:ln>
        </p:spPr>
        <p:txBody>
          <a:bodyPr anchor="ctr">
            <a:noAutofit/>
          </a:bodyPr>
          <a:lstStyle>
            <a:lvl1pPr marL="0" indent="0" algn="ctr">
              <a:buNone/>
              <a:defRPr>
                <a:solidFill>
                  <a:schemeClr val="accent6"/>
                </a:solidFill>
              </a:defRPr>
            </a:lvl1pPr>
          </a:lstStyle>
          <a:p>
            <a:r>
              <a:rPr lang="hr-HR" altLang="zh-CN"/>
              <a:t>Kliknite ikonu da biste dodali  sliku</a:t>
            </a:r>
            <a:endParaRPr lang="zh-CN" altLang="en-US"/>
          </a:p>
        </p:txBody>
      </p:sp>
      <p:sp>
        <p:nvSpPr>
          <p:cNvPr id="18" name="Content Placeholder 47">
            <a:extLst>
              <a:ext uri="{FF2B5EF4-FFF2-40B4-BE49-F238E27FC236}">
                <a16:creationId xmlns:a16="http://schemas.microsoft.com/office/drawing/2014/main" id="{DD4E6A9F-7400-917B-6A6B-6BAB445E85FA}"/>
              </a:ext>
            </a:extLst>
          </p:cNvPr>
          <p:cNvSpPr>
            <a:spLocks noGrp="1"/>
          </p:cNvSpPr>
          <p:nvPr>
            <p:ph type="body" sz="quarter" idx="28" hasCustomPrompt="1"/>
          </p:nvPr>
        </p:nvSpPr>
        <p:spPr>
          <a:xfrm>
            <a:off x="517427" y="3253120"/>
            <a:ext cx="4959822" cy="2007158"/>
          </a:xfrm>
          <a:prstGeom prst="rect">
            <a:avLst/>
          </a:prstGeom>
        </p:spPr>
        <p:txBody>
          <a:bodyPr>
            <a:noAutofit/>
          </a:bodyPr>
          <a:lstStyle>
            <a:lvl1pPr marL="0" indent="0">
              <a:lnSpc>
                <a:spcPct val="100000"/>
              </a:lnSpc>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19" name="Freeform: Shape 25">
            <a:extLst>
              <a:ext uri="{FF2B5EF4-FFF2-40B4-BE49-F238E27FC236}">
                <a16:creationId xmlns:a16="http://schemas.microsoft.com/office/drawing/2014/main" id="{D7BBD3E8-D5DD-C21F-3792-4880373CCDCC}"/>
              </a:ext>
            </a:extLst>
          </p:cNvPr>
          <p:cNvSpPr/>
          <p:nvPr userDrawn="1"/>
        </p:nvSpPr>
        <p:spPr>
          <a:xfrm flipH="1">
            <a:off x="7400972" y="4508725"/>
            <a:ext cx="1347680" cy="158117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20" name="Freeform: Shape 11">
            <a:extLst>
              <a:ext uri="{FF2B5EF4-FFF2-40B4-BE49-F238E27FC236}">
                <a16:creationId xmlns:a16="http://schemas.microsoft.com/office/drawing/2014/main" id="{FC461D80-0CAC-62E5-726A-63B48BEF3F25}"/>
              </a:ext>
            </a:extLst>
          </p:cNvPr>
          <p:cNvSpPr/>
          <p:nvPr userDrawn="1"/>
        </p:nvSpPr>
        <p:spPr>
          <a:xfrm>
            <a:off x="6521016" y="4772906"/>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3" name="Title 2">
            <a:extLst>
              <a:ext uri="{FF2B5EF4-FFF2-40B4-BE49-F238E27FC236}">
                <a16:creationId xmlns:a16="http://schemas.microsoft.com/office/drawing/2014/main" id="{D4944167-AFE9-AE61-AF44-B9AEE24D17D8}"/>
              </a:ext>
            </a:extLst>
          </p:cNvPr>
          <p:cNvSpPr>
            <a:spLocks noGrp="1"/>
          </p:cNvSpPr>
          <p:nvPr>
            <p:ph type="title"/>
          </p:nvPr>
        </p:nvSpPr>
        <p:spPr>
          <a:xfrm>
            <a:off x="517427" y="2497488"/>
            <a:ext cx="9823998" cy="1325563"/>
          </a:xfrm>
        </p:spPr>
        <p:txBody>
          <a:bodyPr anchor="t">
            <a:noAutofit/>
          </a:bodyPr>
          <a:lstStyle>
            <a:lvl1pPr>
              <a:defRPr>
                <a:solidFill>
                  <a:schemeClr val="accent6"/>
                </a:solidFill>
              </a:defRPr>
            </a:lvl1pPr>
          </a:lstStyle>
          <a:p>
            <a:r>
              <a:rPr lang="hr-HR"/>
              <a:t>Kliknite da biste uredili stil naslova matrice</a:t>
            </a:r>
            <a:endParaRPr lang="en-US" dirty="0"/>
          </a:p>
        </p:txBody>
      </p:sp>
      <p:sp>
        <p:nvSpPr>
          <p:cNvPr id="2" name="Footer Placeholder 1">
            <a:extLst>
              <a:ext uri="{FF2B5EF4-FFF2-40B4-BE49-F238E27FC236}">
                <a16:creationId xmlns:a16="http://schemas.microsoft.com/office/drawing/2014/main" id="{47268D53-92DA-7335-4DAB-83485CAF3FE9}"/>
              </a:ext>
            </a:extLst>
          </p:cNvPr>
          <p:cNvSpPr>
            <a:spLocks noGrp="1"/>
          </p:cNvSpPr>
          <p:nvPr>
            <p:ph type="ftr" sz="quarter" idx="49"/>
          </p:nvPr>
        </p:nvSpPr>
        <p:spPr/>
        <p:txBody>
          <a:bodyPr>
            <a:noAutofit/>
          </a:bodyPr>
          <a:lstStyle>
            <a:lvl1pPr>
              <a:defRPr>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F9FCB16-3643-AB04-D20E-A14FFE07F67C}"/>
              </a:ext>
            </a:extLst>
          </p:cNvPr>
          <p:cNvSpPr>
            <a:spLocks noGrp="1"/>
          </p:cNvSpPr>
          <p:nvPr>
            <p:ph type="sldNum" sz="quarter" idx="50"/>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213276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28" name="Content Placeholder 47">
            <a:extLst>
              <a:ext uri="{FF2B5EF4-FFF2-40B4-BE49-F238E27FC236}">
                <a16:creationId xmlns:a16="http://schemas.microsoft.com/office/drawing/2014/main" id="{073CD90F-1E45-47EC-B558-D5F638F5FE6F}"/>
              </a:ext>
            </a:extLst>
          </p:cNvPr>
          <p:cNvSpPr>
            <a:spLocks noGrp="1"/>
          </p:cNvSpPr>
          <p:nvPr>
            <p:ph type="pic" sz="quarter" idx="48"/>
          </p:nvPr>
        </p:nvSpPr>
        <p:spPr>
          <a:xfrm>
            <a:off x="2754948" y="250209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hr-HR" altLang="zh-CN"/>
              <a:t>Kliknite ikonu da biste dodali  sliku</a:t>
            </a:r>
            <a:endParaRPr lang="en-US" altLang="zh-CN" dirty="0"/>
          </a:p>
        </p:txBody>
      </p:sp>
      <p:sp>
        <p:nvSpPr>
          <p:cNvPr id="29" name="Content Placeholder 47">
            <a:extLst>
              <a:ext uri="{FF2B5EF4-FFF2-40B4-BE49-F238E27FC236}">
                <a16:creationId xmlns:a16="http://schemas.microsoft.com/office/drawing/2014/main" id="{9A501203-35D0-41A5-A2A4-9F05FAB495C4}"/>
              </a:ext>
            </a:extLst>
          </p:cNvPr>
          <p:cNvSpPr>
            <a:spLocks noGrp="1"/>
          </p:cNvSpPr>
          <p:nvPr>
            <p:ph type="pic" sz="quarter" idx="49"/>
          </p:nvPr>
        </p:nvSpPr>
        <p:spPr>
          <a:xfrm>
            <a:off x="391110" y="2493385"/>
            <a:ext cx="1465840" cy="1289394"/>
          </a:xfrm>
          <a:prstGeom prst="hexagon">
            <a:avLst>
              <a:gd name="adj" fmla="val 28349"/>
              <a:gd name="vf" fmla="val 115470"/>
            </a:avLst>
          </a:prstGeom>
          <a:ln>
            <a:noFill/>
          </a:ln>
        </p:spPr>
        <p:txBody>
          <a:bodyPr>
            <a:noAutofit/>
          </a:bodyPr>
          <a:lstStyle>
            <a:lvl1pPr marL="0" indent="0" algn="l">
              <a:buFontTx/>
              <a:buNone/>
              <a:defRPr sz="1050">
                <a:solidFill>
                  <a:schemeClr val="accent6"/>
                </a:solidFill>
              </a:defRPr>
            </a:lvl1pPr>
          </a:lstStyle>
          <a:p>
            <a:r>
              <a:rPr lang="hr-HR" altLang="zh-CN"/>
              <a:t>Kliknite ikonu da biste dodali  sliku</a:t>
            </a:r>
            <a:endParaRPr lang="en-US" altLang="zh-CN" dirty="0"/>
          </a:p>
        </p:txBody>
      </p:sp>
      <p:sp>
        <p:nvSpPr>
          <p:cNvPr id="30" name="Content Placeholder 47">
            <a:extLst>
              <a:ext uri="{FF2B5EF4-FFF2-40B4-BE49-F238E27FC236}">
                <a16:creationId xmlns:a16="http://schemas.microsoft.com/office/drawing/2014/main" id="{1FA62038-8BB7-45FD-896E-34738A5578BD}"/>
              </a:ext>
            </a:extLst>
          </p:cNvPr>
          <p:cNvSpPr>
            <a:spLocks noGrp="1"/>
          </p:cNvSpPr>
          <p:nvPr>
            <p:ph type="pic" sz="quarter" idx="50"/>
          </p:nvPr>
        </p:nvSpPr>
        <p:spPr>
          <a:xfrm>
            <a:off x="5151412" y="5238680"/>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hr-HR" altLang="zh-CN"/>
              <a:t>Kliknite ikonu da biste dodali  sliku</a:t>
            </a:r>
            <a:endParaRPr lang="en-US" altLang="zh-CN" dirty="0"/>
          </a:p>
        </p:txBody>
      </p:sp>
      <p:sp>
        <p:nvSpPr>
          <p:cNvPr id="31" name="Content Placeholder 47">
            <a:extLst>
              <a:ext uri="{FF2B5EF4-FFF2-40B4-BE49-F238E27FC236}">
                <a16:creationId xmlns:a16="http://schemas.microsoft.com/office/drawing/2014/main" id="{9A7E0EE6-5885-489B-81A9-65DBC0016938}"/>
              </a:ext>
            </a:extLst>
          </p:cNvPr>
          <p:cNvSpPr>
            <a:spLocks noGrp="1"/>
          </p:cNvSpPr>
          <p:nvPr>
            <p:ph type="pic" sz="quarter" idx="51"/>
          </p:nvPr>
        </p:nvSpPr>
        <p:spPr>
          <a:xfrm>
            <a:off x="3948599" y="319492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hr-HR" altLang="zh-CN"/>
              <a:t>Kliknite ikonu da biste dodali  sliku</a:t>
            </a:r>
            <a:endParaRPr lang="en-US" altLang="zh-CN"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hasCustomPrompt="1"/>
          </p:nvPr>
        </p:nvSpPr>
        <p:spPr>
          <a:xfrm>
            <a:off x="6096000" y="3093990"/>
            <a:ext cx="3034145" cy="1879791"/>
          </a:xfrm>
          <a:prstGeom prst="rect">
            <a:avLst/>
          </a:prstGeom>
        </p:spPr>
        <p:txBody>
          <a:bodyPr anchor="t">
            <a:noAutofit/>
          </a:bodyPr>
          <a:lstStyle>
            <a:lvl1pPr marL="0" indent="0" algn="l">
              <a:lnSpc>
                <a:spcPct val="100000"/>
              </a:lnSpc>
              <a:buNone/>
              <a:defRPr sz="1800" b="0">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96000" y="1703538"/>
            <a:ext cx="5055698" cy="1325563"/>
          </a:xfrm>
        </p:spPr>
        <p:txBody>
          <a:bodyPr anchor="b">
            <a:noAutofit/>
          </a:bodyPr>
          <a:lstStyle>
            <a:lvl1pPr>
              <a:defRPr>
                <a:solidFill>
                  <a:schemeClr val="accent6"/>
                </a:solidFill>
              </a:defRPr>
            </a:lvl1pPr>
          </a:lstStyle>
          <a:p>
            <a:r>
              <a:rPr lang="hr-HR"/>
              <a:t>Kliknite da biste uredili stil naslova matrice</a:t>
            </a:r>
            <a:endParaRPr lang="en-US" dirty="0"/>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Tree>
    <p:extLst>
      <p:ext uri="{BB962C8B-B14F-4D97-AF65-F5344CB8AC3E}">
        <p14:creationId xmlns:p14="http://schemas.microsoft.com/office/powerpoint/2010/main" val="314733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512572" y="3435545"/>
            <a:ext cx="4253399" cy="1740114"/>
          </a:xfrm>
        </p:spPr>
        <p:txBody>
          <a:bodyPr>
            <a:noAutofit/>
          </a:bodyPr>
          <a:lstStyle>
            <a:lvl1pPr>
              <a:defRPr>
                <a:solidFill>
                  <a:schemeClr val="accent6"/>
                </a:solidFill>
              </a:defRPr>
            </a:lvl1pPr>
          </a:lstStyle>
          <a:p>
            <a:r>
              <a:rPr lang="hr-HR"/>
              <a:t>Kliknite da biste uredili stil naslova matrice</a:t>
            </a:r>
            <a:endParaRPr lang="en-US" dirty="0"/>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4" name="Freeform: Shape 13">
            <a:extLst>
              <a:ext uri="{FF2B5EF4-FFF2-40B4-BE49-F238E27FC236}">
                <a16:creationId xmlns:a16="http://schemas.microsoft.com/office/drawing/2014/main" id="{70174533-8C0E-4E82-A582-891A0555FA1F}"/>
              </a:ext>
            </a:extLst>
          </p:cNvPr>
          <p:cNvSpPr/>
          <p:nvPr userDrawn="1"/>
        </p:nvSpPr>
        <p:spPr>
          <a:xfrm>
            <a:off x="7328126" y="231031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5" name="Freeform: Shape 14">
            <a:extLst>
              <a:ext uri="{FF2B5EF4-FFF2-40B4-BE49-F238E27FC236}">
                <a16:creationId xmlns:a16="http://schemas.microsoft.com/office/drawing/2014/main" id="{071E3938-A754-4D49-B509-249EE9BD83AB}"/>
              </a:ext>
            </a:extLst>
          </p:cNvPr>
          <p:cNvSpPr/>
          <p:nvPr userDrawn="1"/>
        </p:nvSpPr>
        <p:spPr>
          <a:xfrm>
            <a:off x="8375472" y="409533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24" name="Content placeholder 47" descr="Click icon to add picture">
            <a:extLst>
              <a:ext uri="{FF2B5EF4-FFF2-40B4-BE49-F238E27FC236}">
                <a16:creationId xmlns:a16="http://schemas.microsoft.com/office/drawing/2014/main" id="{5414CF94-2913-4AE7-AAC3-3D61FE742888}"/>
              </a:ext>
            </a:extLst>
          </p:cNvPr>
          <p:cNvSpPr>
            <a:spLocks noGrp="1"/>
          </p:cNvSpPr>
          <p:nvPr>
            <p:ph type="body" sz="quarter" idx="28" hasCustomPrompt="1"/>
          </p:nvPr>
        </p:nvSpPr>
        <p:spPr>
          <a:xfrm>
            <a:off x="6274027" y="1076241"/>
            <a:ext cx="1913128" cy="1054727"/>
          </a:xfrm>
          <a:prstGeom prst="rect">
            <a:avLst/>
          </a:prstGeom>
        </p:spPr>
        <p:txBody>
          <a:bodyPr anchor="ctr">
            <a:noAutofit/>
          </a:bodyPr>
          <a:lstStyle>
            <a:lvl1pPr marL="0" indent="0" algn="ctr">
              <a:lnSpc>
                <a:spcPct val="100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a:t>
            </a:r>
            <a:r>
              <a:rPr lang="zh-CN" altLang="en-US" dirty="0"/>
              <a:t> </a:t>
            </a:r>
            <a:r>
              <a:rPr lang="en-US" altLang="zh-CN" dirty="0"/>
              <a:t>Master title style </a:t>
            </a:r>
          </a:p>
        </p:txBody>
      </p:sp>
      <p:sp>
        <p:nvSpPr>
          <p:cNvPr id="26" name="Content placeholder 47" descr="Click icon to add picture">
            <a:extLst>
              <a:ext uri="{FF2B5EF4-FFF2-40B4-BE49-F238E27FC236}">
                <a16:creationId xmlns:a16="http://schemas.microsoft.com/office/drawing/2014/main" id="{3CE3485A-395E-4C5F-A00F-D230FF7CFB93}"/>
              </a:ext>
            </a:extLst>
          </p:cNvPr>
          <p:cNvSpPr>
            <a:spLocks noGrp="1"/>
          </p:cNvSpPr>
          <p:nvPr>
            <p:ph type="body" sz="quarter" idx="29" hasCustomPrompt="1"/>
          </p:nvPr>
        </p:nvSpPr>
        <p:spPr>
          <a:xfrm>
            <a:off x="8375472" y="1076241"/>
            <a:ext cx="1904890" cy="1054728"/>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a:t>
            </a:r>
            <a:r>
              <a:rPr lang="zh-CN" altLang="en-US" dirty="0"/>
              <a:t> </a:t>
            </a:r>
            <a:r>
              <a:rPr lang="en-US" altLang="zh-CN" dirty="0"/>
              <a:t>Master title style </a:t>
            </a:r>
          </a:p>
        </p:txBody>
      </p:sp>
      <p:sp>
        <p:nvSpPr>
          <p:cNvPr id="33" name="Content placeholder 47" descr="Click icon to add picture">
            <a:extLst>
              <a:ext uri="{FF2B5EF4-FFF2-40B4-BE49-F238E27FC236}">
                <a16:creationId xmlns:a16="http://schemas.microsoft.com/office/drawing/2014/main" id="{6A8DFBFF-5B07-49C6-ADB8-341FCD1E7531}"/>
              </a:ext>
            </a:extLst>
          </p:cNvPr>
          <p:cNvSpPr>
            <a:spLocks noGrp="1"/>
          </p:cNvSpPr>
          <p:nvPr>
            <p:ph type="body" sz="quarter" idx="30" hasCustomPrompt="1"/>
          </p:nvPr>
        </p:nvSpPr>
        <p:spPr>
          <a:xfrm>
            <a:off x="7321949" y="2844725"/>
            <a:ext cx="1914694" cy="1089194"/>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4" name="Content placeholder 47" descr="Click icon to add picture">
            <a:extLst>
              <a:ext uri="{FF2B5EF4-FFF2-40B4-BE49-F238E27FC236}">
                <a16:creationId xmlns:a16="http://schemas.microsoft.com/office/drawing/2014/main" id="{1AC7F192-CFC3-470A-9467-330212C6F52D}"/>
              </a:ext>
            </a:extLst>
          </p:cNvPr>
          <p:cNvSpPr>
            <a:spLocks noGrp="1"/>
          </p:cNvSpPr>
          <p:nvPr>
            <p:ph type="body" sz="quarter" idx="31" hasCustomPrompt="1"/>
          </p:nvPr>
        </p:nvSpPr>
        <p:spPr>
          <a:xfrm>
            <a:off x="9409651" y="2826795"/>
            <a:ext cx="1913128" cy="1107124"/>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5" name="Content placeholder 47" descr="Click icon to add picture">
            <a:extLst>
              <a:ext uri="{FF2B5EF4-FFF2-40B4-BE49-F238E27FC236}">
                <a16:creationId xmlns:a16="http://schemas.microsoft.com/office/drawing/2014/main" id="{A5D53FF3-B0CD-4D31-9128-2D2E0E89F09C}"/>
              </a:ext>
            </a:extLst>
          </p:cNvPr>
          <p:cNvSpPr>
            <a:spLocks noGrp="1"/>
          </p:cNvSpPr>
          <p:nvPr>
            <p:ph type="body" sz="quarter" idx="32" hasCustomPrompt="1"/>
          </p:nvPr>
        </p:nvSpPr>
        <p:spPr>
          <a:xfrm>
            <a:off x="8367234" y="4631270"/>
            <a:ext cx="1913128" cy="1075689"/>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6" name="Freeform: Shape 6">
            <a:extLst>
              <a:ext uri="{FF2B5EF4-FFF2-40B4-BE49-F238E27FC236}">
                <a16:creationId xmlns:a16="http://schemas.microsoft.com/office/drawing/2014/main" id="{4D27EAE5-5D14-4E2B-9A4E-E1CE7C26F40F}"/>
              </a:ext>
            </a:extLst>
          </p:cNvPr>
          <p:cNvSpPr/>
          <p:nvPr userDrawn="1"/>
        </p:nvSpPr>
        <p:spPr>
          <a:xfrm>
            <a:off x="630971" y="606175"/>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01796F5D-2CC8-44C2-B5B5-E61BEFFF5A72}"/>
              </a:ext>
            </a:extLst>
          </p:cNvPr>
          <p:cNvSpPr/>
          <p:nvPr userDrawn="1"/>
        </p:nvSpPr>
        <p:spPr>
          <a:xfrm>
            <a:off x="5252937" y="2290859"/>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Shape 11">
            <a:extLst>
              <a:ext uri="{FF2B5EF4-FFF2-40B4-BE49-F238E27FC236}">
                <a16:creationId xmlns:a16="http://schemas.microsoft.com/office/drawing/2014/main" id="{73093633-6A91-42B5-961C-4B3A5DDF2146}"/>
              </a:ext>
            </a:extLst>
          </p:cNvPr>
          <p:cNvSpPr/>
          <p:nvPr userDrawn="1"/>
        </p:nvSpPr>
        <p:spPr>
          <a:xfrm>
            <a:off x="6310033" y="405642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a:xfrm>
            <a:off x="484632" y="6217920"/>
            <a:ext cx="4114800" cy="365125"/>
          </a:xfrm>
        </p:spPr>
        <p:txBody>
          <a:bodyPr/>
          <a:lstStyle>
            <a:lvl1pPr>
              <a:defRPr>
                <a:solidFill>
                  <a:schemeClr val="accent6"/>
                </a:solidFill>
              </a:defRPr>
            </a:lvl1pPr>
          </a:lstStyle>
          <a:p>
            <a:r>
              <a:rPr lang="en-US"/>
              <a:t>Presentation title</a:t>
            </a:r>
            <a:endParaRPr lang="en-US" dirty="0"/>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a:xfrm>
            <a:off x="11194169" y="6217920"/>
            <a:ext cx="458592" cy="365125"/>
          </a:xfrm>
        </p:spPr>
        <p:txBody>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862097048"/>
      </p:ext>
    </p:extLst>
  </p:cSld>
  <p:clrMapOvr>
    <a:masterClrMapping/>
  </p:clrMapOvr>
  <p:extLst>
    <p:ext uri="{DCECCB84-F9BA-43D5-87BE-67443E8EF086}">
      <p15:sldGuideLst xmlns:p15="http://schemas.microsoft.com/office/powerpoint/2012/main">
        <p15:guide id="1" orient="horz" pos="528">
          <p15:clr>
            <a:srgbClr val="FBAE40"/>
          </p15:clr>
        </p15:guide>
        <p15:guide id="2" pos="5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C1D3CF-F6AF-93EB-C40E-C278E58442C0}"/>
              </a:ext>
            </a:extLst>
          </p:cNvPr>
          <p:cNvSpPr>
            <a:spLocks noGrp="1"/>
          </p:cNvSpPr>
          <p:nvPr>
            <p:ph type="title"/>
          </p:nvPr>
        </p:nvSpPr>
        <p:spPr>
          <a:xfrm>
            <a:off x="509574" y="2096892"/>
            <a:ext cx="5117162" cy="1325563"/>
          </a:xfrm>
        </p:spPr>
        <p:txBody>
          <a:bodyPr>
            <a:noAutofit/>
          </a:bodyPr>
          <a:lstStyle>
            <a:lvl1pPr>
              <a:defRPr>
                <a:solidFill>
                  <a:schemeClr val="accent6"/>
                </a:solidFill>
              </a:defRPr>
            </a:lvl1pPr>
          </a:lstStyle>
          <a:p>
            <a:r>
              <a:rPr lang="hr-HR"/>
              <a:t>Kliknite da biste uredili stil naslova matrice</a:t>
            </a:r>
            <a:endParaRPr lang="en-US" dirty="0"/>
          </a:p>
        </p:txBody>
      </p:sp>
      <p:sp>
        <p:nvSpPr>
          <p:cNvPr id="14" name="Content placeholder 47">
            <a:extLst>
              <a:ext uri="{FF2B5EF4-FFF2-40B4-BE49-F238E27FC236}">
                <a16:creationId xmlns:a16="http://schemas.microsoft.com/office/drawing/2014/main" id="{E61594E5-F661-407F-9B5E-62267D2E6AAD}"/>
              </a:ext>
            </a:extLst>
          </p:cNvPr>
          <p:cNvSpPr>
            <a:spLocks noGrp="1"/>
          </p:cNvSpPr>
          <p:nvPr>
            <p:ph type="body" sz="quarter" idx="28" hasCustomPrompt="1"/>
          </p:nvPr>
        </p:nvSpPr>
        <p:spPr>
          <a:xfrm>
            <a:off x="509574" y="3435546"/>
            <a:ext cx="4260180" cy="1294530"/>
          </a:xfrm>
          <a:prstGeom prst="rect">
            <a:avLst/>
          </a:prstGeom>
        </p:spPr>
        <p:txBody>
          <a:bodyPr>
            <a:noAutofit/>
          </a:bodyPr>
          <a:lstStyle>
            <a:lvl1pPr marL="0" indent="0">
              <a:lnSpc>
                <a:spcPct val="100000"/>
              </a:lnSpc>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1" name="Picture Placeholder 20">
            <a:extLst>
              <a:ext uri="{FF2B5EF4-FFF2-40B4-BE49-F238E27FC236}">
                <a16:creationId xmlns:a16="http://schemas.microsoft.com/office/drawing/2014/main" id="{988BDF24-3B67-5B77-0D48-319FA7FD0F65}"/>
              </a:ext>
            </a:extLst>
          </p:cNvPr>
          <p:cNvSpPr>
            <a:spLocks noGrp="1"/>
          </p:cNvSpPr>
          <p:nvPr>
            <p:ph type="pic" sz="quarter" idx="51"/>
          </p:nvPr>
        </p:nvSpPr>
        <p:spPr>
          <a:xfrm>
            <a:off x="5745001" y="0"/>
            <a:ext cx="6446999" cy="6858000"/>
          </a:xfrm>
          <a:custGeom>
            <a:avLst/>
            <a:gdLst>
              <a:gd name="connsiteX0" fmla="*/ 2550369 w 6483642"/>
              <a:gd name="connsiteY0" fmla="*/ 0 h 6858000"/>
              <a:gd name="connsiteX1" fmla="*/ 4338592 w 6483642"/>
              <a:gd name="connsiteY1" fmla="*/ 0 h 6858000"/>
              <a:gd name="connsiteX2" fmla="*/ 6483642 w 6483642"/>
              <a:gd name="connsiteY2" fmla="*/ 1338386 h 6858000"/>
              <a:gd name="connsiteX3" fmla="*/ 6483642 w 6483642"/>
              <a:gd name="connsiteY3" fmla="*/ 5624376 h 6858000"/>
              <a:gd name="connsiteX4" fmla="*/ 4378767 w 6483642"/>
              <a:gd name="connsiteY4" fmla="*/ 6858000 h 6858000"/>
              <a:gd name="connsiteX5" fmla="*/ 2590564 w 6483642"/>
              <a:gd name="connsiteY5" fmla="*/ 6858000 h 6858000"/>
              <a:gd name="connsiteX6" fmla="*/ 133 w 6483642"/>
              <a:gd name="connsiteY6" fmla="*/ 5332429 h 6858000"/>
              <a:gd name="connsiteX7" fmla="*/ 20164 w 6483642"/>
              <a:gd name="connsiteY7" fmla="*/ 1404433 h 6858000"/>
              <a:gd name="connsiteX0" fmla="*/ 2530205 w 6463478"/>
              <a:gd name="connsiteY0" fmla="*/ 0 h 6858000"/>
              <a:gd name="connsiteX1" fmla="*/ 4318428 w 6463478"/>
              <a:gd name="connsiteY1" fmla="*/ 0 h 6858000"/>
              <a:gd name="connsiteX2" fmla="*/ 6463478 w 6463478"/>
              <a:gd name="connsiteY2" fmla="*/ 1338386 h 6858000"/>
              <a:gd name="connsiteX3" fmla="*/ 6463478 w 6463478"/>
              <a:gd name="connsiteY3" fmla="*/ 5624376 h 6858000"/>
              <a:gd name="connsiteX4" fmla="*/ 4358603 w 6463478"/>
              <a:gd name="connsiteY4" fmla="*/ 6858000 h 6858000"/>
              <a:gd name="connsiteX5" fmla="*/ 2570400 w 6463478"/>
              <a:gd name="connsiteY5" fmla="*/ 6858000 h 6858000"/>
              <a:gd name="connsiteX6" fmla="*/ 17140 w 6463478"/>
              <a:gd name="connsiteY6" fmla="*/ 5339864 h 6858000"/>
              <a:gd name="connsiteX7" fmla="*/ 0 w 6463478"/>
              <a:gd name="connsiteY7" fmla="*/ 1404433 h 6858000"/>
              <a:gd name="connsiteX8" fmla="*/ 2530205 w 6463478"/>
              <a:gd name="connsiteY8" fmla="*/ 0 h 6858000"/>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 name="connsiteX8" fmla="*/ 2513726 w 6446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lnTo>
                  <a:pt x="2513726" y="0"/>
                </a:lnTo>
                <a:close/>
              </a:path>
            </a:pathLst>
          </a:custGeom>
          <a:no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dirty="0">
                <a:solidFill>
                  <a:schemeClr val="accent6"/>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hr-HR" altLang="zh-CN"/>
              <a:t>Kliknite ikonu da biste dodali  sliku</a:t>
            </a:r>
            <a:endParaRPr lang="en-US" dirty="0"/>
          </a:p>
        </p:txBody>
      </p:sp>
      <p:sp>
        <p:nvSpPr>
          <p:cNvPr id="5" name="Footer Placeholder 4">
            <a:extLst>
              <a:ext uri="{FF2B5EF4-FFF2-40B4-BE49-F238E27FC236}">
                <a16:creationId xmlns:a16="http://schemas.microsoft.com/office/drawing/2014/main" id="{41F6C45B-70BB-86F1-1866-F93BEC26ACF8}"/>
              </a:ext>
            </a:extLst>
          </p:cNvPr>
          <p:cNvSpPr>
            <a:spLocks noGrp="1"/>
          </p:cNvSpPr>
          <p:nvPr>
            <p:ph type="ftr" sz="quarter" idx="52"/>
          </p:nvPr>
        </p:nvSpPr>
        <p:spPr/>
        <p:txBody>
          <a:bodyPr>
            <a:noAutofit/>
          </a:bodyPr>
          <a:lstStyle>
            <a:lvl1pPr>
              <a:defRPr>
                <a:solidFill>
                  <a:schemeClr val="accent6"/>
                </a:solidFill>
              </a:defRPr>
            </a:lvl1pPr>
          </a:lstStyle>
          <a:p>
            <a:r>
              <a:rPr lang="en-US"/>
              <a:t>Presentation title</a:t>
            </a:r>
            <a:endParaRPr lang="en-US" dirty="0"/>
          </a:p>
        </p:txBody>
      </p:sp>
      <p:sp>
        <p:nvSpPr>
          <p:cNvPr id="7" name="Slide Number Placeholder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416125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aglavlje sekcije">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Autofit/>
          </a:bodyPr>
          <a:lstStyle>
            <a:lvl1pPr>
              <a:defRPr>
                <a:solidFill>
                  <a:schemeClr val="accent6"/>
                </a:solidFill>
              </a:defRPr>
            </a:lvl1pPr>
          </a:lstStyle>
          <a:p>
            <a:r>
              <a:rPr lang="hr-HR"/>
              <a:t>Kliknite da biste uredili stil naslova matrice</a:t>
            </a:r>
            <a:endParaRPr lang="en-US" dirty="0"/>
          </a:p>
        </p:txBody>
      </p:sp>
      <p:sp>
        <p:nvSpPr>
          <p:cNvPr id="18" name="Hexagon 17">
            <a:extLst>
              <a:ext uri="{FF2B5EF4-FFF2-40B4-BE49-F238E27FC236}">
                <a16:creationId xmlns:a16="http://schemas.microsoft.com/office/drawing/2014/main" id="{ADF8D8A3-175E-9A50-A98B-3766DAAB5EE2}"/>
              </a:ext>
            </a:extLst>
          </p:cNvPr>
          <p:cNvSpPr/>
          <p:nvPr userDrawn="1"/>
        </p:nvSpPr>
        <p:spPr>
          <a:xfrm rot="5400000">
            <a:off x="1308232" y="2004972"/>
            <a:ext cx="3593592" cy="2880360"/>
          </a:xfrm>
          <a:prstGeom prst="hexagon">
            <a:avLst>
              <a:gd name="adj" fmla="val 31211"/>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1" name="Text 47" descr="Click icon to add picture">
            <a:extLst>
              <a:ext uri="{FF2B5EF4-FFF2-40B4-BE49-F238E27FC236}">
                <a16:creationId xmlns:a16="http://schemas.microsoft.com/office/drawing/2014/main" id="{B264F104-ED4D-9A7F-E598-295893E05B7F}"/>
              </a:ext>
            </a:extLst>
          </p:cNvPr>
          <p:cNvSpPr>
            <a:spLocks noGrp="1"/>
          </p:cNvSpPr>
          <p:nvPr>
            <p:ph type="body" sz="quarter" idx="28" hasCustomPrompt="1"/>
          </p:nvPr>
        </p:nvSpPr>
        <p:spPr>
          <a:xfrm>
            <a:off x="2319235" y="2911781"/>
            <a:ext cx="1570612" cy="1070829"/>
          </a:xfrm>
          <a:prstGeom prst="rect">
            <a:avLst/>
          </a:prstGeom>
        </p:spPr>
        <p:txBody>
          <a:bodyPr>
            <a:noAutofit/>
          </a:bodyPr>
          <a:lstStyle>
            <a:lvl1pPr marL="0" indent="0" algn="ctr">
              <a:lnSpc>
                <a:spcPct val="113000"/>
              </a:lnSpc>
              <a:buNone/>
              <a:defRPr sz="1800" b="1" cap="all" baseline="0">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7" name="Picture Placeholder 16">
            <a:extLst>
              <a:ext uri="{FF2B5EF4-FFF2-40B4-BE49-F238E27FC236}">
                <a16:creationId xmlns:a16="http://schemas.microsoft.com/office/drawing/2014/main" id="{7A084A88-6A62-9495-6CFE-1127D5CAAAB2}"/>
              </a:ext>
            </a:extLst>
          </p:cNvPr>
          <p:cNvSpPr>
            <a:spLocks noGrp="1"/>
          </p:cNvSpPr>
          <p:nvPr>
            <p:ph type="pic" sz="quarter" idx="47"/>
          </p:nvPr>
        </p:nvSpPr>
        <p:spPr>
          <a:xfrm>
            <a:off x="581710" y="555648"/>
            <a:ext cx="5045662" cy="5783096"/>
          </a:xfrm>
          <a:custGeom>
            <a:avLst/>
            <a:gdLst>
              <a:gd name="connsiteX0" fmla="*/ 2523318 w 5045662"/>
              <a:gd name="connsiteY0" fmla="*/ 1092708 h 5783096"/>
              <a:gd name="connsiteX1" fmla="*/ 1083139 w 5045662"/>
              <a:gd name="connsiteY1" fmla="*/ 1991697 h 5783096"/>
              <a:gd name="connsiteX2" fmla="*/ 1083139 w 5045662"/>
              <a:gd name="connsiteY2" fmla="*/ 3787311 h 5783096"/>
              <a:gd name="connsiteX3" fmla="*/ 2523318 w 5045662"/>
              <a:gd name="connsiteY3" fmla="*/ 4686300 h 5783096"/>
              <a:gd name="connsiteX4" fmla="*/ 3963497 w 5045662"/>
              <a:gd name="connsiteY4" fmla="*/ 3787311 h 5783096"/>
              <a:gd name="connsiteX5" fmla="*/ 3963497 w 5045662"/>
              <a:gd name="connsiteY5" fmla="*/ 1991697 h 5783096"/>
              <a:gd name="connsiteX6" fmla="*/ 2470122 w 5045662"/>
              <a:gd name="connsiteY6" fmla="*/ 0 h 5783096"/>
              <a:gd name="connsiteX7" fmla="*/ 5037208 w 5045662"/>
              <a:gd name="connsiteY7" fmla="*/ 1458369 h 5783096"/>
              <a:gd name="connsiteX8" fmla="*/ 5045662 w 5045662"/>
              <a:gd name="connsiteY8" fmla="*/ 4339769 h 5783096"/>
              <a:gd name="connsiteX9" fmla="*/ 2561576 w 5045662"/>
              <a:gd name="connsiteY9" fmla="*/ 5783096 h 5783096"/>
              <a:gd name="connsiteX10" fmla="*/ 24164 w 5045662"/>
              <a:gd name="connsiteY10" fmla="*/ 4354881 h 5783096"/>
              <a:gd name="connsiteX11" fmla="*/ 0 w 5045662"/>
              <a:gd name="connsiteY11" fmla="*/ 1453765 h 578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5662" h="5783096">
                <a:moveTo>
                  <a:pt x="2523318" y="1092708"/>
                </a:moveTo>
                <a:lnTo>
                  <a:pt x="1083139" y="1991697"/>
                </a:lnTo>
                <a:lnTo>
                  <a:pt x="1083139" y="3787311"/>
                </a:lnTo>
                <a:lnTo>
                  <a:pt x="2523318" y="4686300"/>
                </a:lnTo>
                <a:lnTo>
                  <a:pt x="3963497" y="3787311"/>
                </a:lnTo>
                <a:lnTo>
                  <a:pt x="3963497" y="1991697"/>
                </a:lnTo>
                <a:close/>
                <a:moveTo>
                  <a:pt x="2470122" y="0"/>
                </a:moveTo>
                <a:lnTo>
                  <a:pt x="5037208" y="1458369"/>
                </a:lnTo>
                <a:cubicBezTo>
                  <a:pt x="5040026" y="2418836"/>
                  <a:pt x="5042844" y="3379302"/>
                  <a:pt x="5045662" y="4339769"/>
                </a:cubicBezTo>
                <a:lnTo>
                  <a:pt x="2561576" y="5783096"/>
                </a:lnTo>
                <a:lnTo>
                  <a:pt x="24164" y="4354881"/>
                </a:lnTo>
                <a:lnTo>
                  <a:pt x="0" y="1453765"/>
                </a:lnTo>
                <a:close/>
              </a:path>
            </a:pathLst>
          </a:custGeom>
        </p:spPr>
        <p:txBody>
          <a:bodyPr wrap="square" tIns="457200">
            <a:noAutofit/>
          </a:bodyPr>
          <a:lstStyle>
            <a:lvl1pPr marL="0" indent="0" algn="ctr">
              <a:buNone/>
              <a:defRPr>
                <a:solidFill>
                  <a:schemeClr val="accent6"/>
                </a:solidFill>
              </a:defRPr>
            </a:lvl1pPr>
          </a:lstStyle>
          <a:p>
            <a:r>
              <a:rPr lang="hr-HR"/>
              <a:t>Kliknite ikonu da biste dodali  sliku</a:t>
            </a:r>
            <a:endParaRPr lang="en-US" dirty="0"/>
          </a:p>
        </p:txBody>
      </p:sp>
    </p:spTree>
    <p:extLst>
      <p:ext uri="{BB962C8B-B14F-4D97-AF65-F5344CB8AC3E}">
        <p14:creationId xmlns:p14="http://schemas.microsoft.com/office/powerpoint/2010/main" val="340771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slov i sadržaj">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BC57-1D8D-9F59-24F9-1E8232279959}"/>
              </a:ext>
            </a:extLst>
          </p:cNvPr>
          <p:cNvSpPr>
            <a:spLocks noGrp="1"/>
          </p:cNvSpPr>
          <p:nvPr>
            <p:ph type="title"/>
          </p:nvPr>
        </p:nvSpPr>
        <p:spPr>
          <a:xfrm>
            <a:off x="587829" y="507076"/>
            <a:ext cx="10515600" cy="1115434"/>
          </a:xfrm>
        </p:spPr>
        <p:txBody>
          <a:bodyPr/>
          <a:lstStyle>
            <a:lvl1pPr>
              <a:defRPr>
                <a:solidFill>
                  <a:schemeClr val="accent6"/>
                </a:solidFill>
              </a:defRPr>
            </a:lvl1pPr>
          </a:lstStyle>
          <a:p>
            <a:r>
              <a:rPr lang="hr-HR"/>
              <a:t>Kliknite da biste uredili stil naslova matrice</a:t>
            </a:r>
            <a:endParaRPr lang="en-US"/>
          </a:p>
        </p:txBody>
      </p:sp>
      <p:sp>
        <p:nvSpPr>
          <p:cNvPr id="11" name="Content placeholder 47">
            <a:extLst>
              <a:ext uri="{FF2B5EF4-FFF2-40B4-BE49-F238E27FC236}">
                <a16:creationId xmlns:a16="http://schemas.microsoft.com/office/drawing/2014/main" id="{561744A6-D3EA-42C3-8E71-3BB8BA1E6149}"/>
              </a:ext>
            </a:extLst>
          </p:cNvPr>
          <p:cNvSpPr>
            <a:spLocks noGrp="1"/>
          </p:cNvSpPr>
          <p:nvPr>
            <p:ph type="chart" sz="quarter" idx="27" hasCustomPrompt="1"/>
          </p:nvPr>
        </p:nvSpPr>
        <p:spPr>
          <a:xfrm>
            <a:off x="587829" y="1622510"/>
            <a:ext cx="10889796" cy="4155757"/>
          </a:xfrm>
          <a:prstGeom prst="rect">
            <a:avLst/>
          </a:prstGeom>
        </p:spPr>
        <p:txBody>
          <a:bodyPr/>
          <a:lstStyle>
            <a:lvl1pPr>
              <a:defRPr>
                <a:solidFill>
                  <a:schemeClr val="accent6"/>
                </a:solidFill>
              </a:defRPr>
            </a:lvl1pPr>
          </a:lstStyle>
          <a:p>
            <a:r>
              <a:rPr lang="en-US" altLang="zh-CN" dirty="0"/>
              <a:t>Click to edit master text style</a:t>
            </a:r>
            <a:endParaRPr lang="zh-CN" altLang="en-US"/>
          </a:p>
        </p:txBody>
      </p:sp>
      <p:sp>
        <p:nvSpPr>
          <p:cNvPr id="3" name="Footer Placeholder 2">
            <a:extLst>
              <a:ext uri="{FF2B5EF4-FFF2-40B4-BE49-F238E27FC236}">
                <a16:creationId xmlns:a16="http://schemas.microsoft.com/office/drawing/2014/main" id="{D1C82179-6F61-D1EC-D800-74B748B37F0E}"/>
              </a:ext>
            </a:extLst>
          </p:cNvPr>
          <p:cNvSpPr>
            <a:spLocks noGrp="1"/>
          </p:cNvSpPr>
          <p:nvPr>
            <p:ph type="ftr" sz="quarter" idx="28"/>
          </p:nvPr>
        </p:nvSpPr>
        <p:spPr/>
        <p:txBody>
          <a:bodyPr/>
          <a:lstStyle>
            <a:lvl1pPr>
              <a:defRPr>
                <a:solidFill>
                  <a:schemeClr val="accent6"/>
                </a:solidFill>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38803A51-0211-9F66-D20B-444BC94AA39E}"/>
              </a:ext>
            </a:extLst>
          </p:cNvPr>
          <p:cNvSpPr>
            <a:spLocks noGrp="1"/>
          </p:cNvSpPr>
          <p:nvPr>
            <p:ph type="sldNum" sz="quarter" idx="29"/>
          </p:nvPr>
        </p:nvSpPr>
        <p:spPr/>
        <p:txBody>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6768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design">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581709" y="721538"/>
            <a:ext cx="10889796" cy="1418998"/>
          </a:xfrm>
          <a:prstGeom prst="rect">
            <a:avLst/>
          </a:prstGeom>
        </p:spPr>
        <p:txBody>
          <a:bodyPr vert="horz" lIns="91440" tIns="45720" rIns="91440" bIns="45720" rtlCol="0" anchor="t">
            <a:noAutofit/>
          </a:bodyPr>
          <a:lstStyle>
            <a:lvl1pPr>
              <a:defRPr>
                <a:solidFill>
                  <a:schemeClr val="accent6"/>
                </a:solidFill>
              </a:defRPr>
            </a:lvl1pPr>
          </a:lstStyle>
          <a:p>
            <a:r>
              <a:rPr lang="hr-HR"/>
              <a:t>Kliknite da biste uredili stil naslova matrice</a:t>
            </a:r>
            <a:endParaRPr lang="en-US" dirty="0"/>
          </a:p>
        </p:txBody>
      </p:sp>
      <p:sp>
        <p:nvSpPr>
          <p:cNvPr id="10" name="Table placeholder">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09" y="1614198"/>
            <a:ext cx="10889796" cy="4317856"/>
          </a:xfrm>
          <a:prstGeom prst="rect">
            <a:avLst/>
          </a:prstGeom>
        </p:spPr>
        <p:txBody>
          <a:bodyPr>
            <a:noAutofit/>
          </a:bodyPr>
          <a:lstStyle>
            <a:lvl1pPr>
              <a:defRPr>
                <a:solidFill>
                  <a:schemeClr val="accent6"/>
                </a:solidFill>
              </a:defRPr>
            </a:lvl1pPr>
          </a:lstStyle>
          <a:p>
            <a:r>
              <a:rPr lang="en-US" altLang="zh-CN" dirty="0"/>
              <a:t>Click to edit master text style</a:t>
            </a:r>
            <a:endParaRPr lang="zh-CN" altLang="en-US"/>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60000"/>
              <a:lumOff val="4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lvl1pPr>
              <a:defRPr>
                <a:solidFill>
                  <a:schemeClr val="accent6"/>
                </a:solidFill>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12125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F58E95-E9E1-28E6-FB2F-DE808892233F}"/>
              </a:ext>
            </a:extLst>
          </p:cNvPr>
          <p:cNvSpPr>
            <a:spLocks noGrp="1"/>
          </p:cNvSpPr>
          <p:nvPr>
            <p:ph type="title" hasCustomPrompt="1"/>
          </p:nvPr>
        </p:nvSpPr>
        <p:spPr>
          <a:xfrm>
            <a:off x="6099079" y="1856195"/>
            <a:ext cx="4518122" cy="1688906"/>
          </a:xfrm>
        </p:spPr>
        <p:txBody>
          <a:bodyPr anchor="b">
            <a:noAutofit/>
          </a:bodyPr>
          <a:lstStyle>
            <a:lvl1pPr>
              <a:defRPr sz="2700">
                <a:latin typeface="+mn-lt"/>
              </a:defRPr>
            </a:lvl1pPr>
          </a:lstStyle>
          <a:p>
            <a:r>
              <a:rPr lang="en-US" dirty="0"/>
              <a:t>Click to edit </a:t>
            </a:r>
            <a:r>
              <a:rPr lang="en-US" altLang="zh-CN" dirty="0"/>
              <a:t>Text</a:t>
            </a:r>
            <a:r>
              <a:rPr lang="zh-CN" altLang="en-US" dirty="0"/>
              <a:t> </a:t>
            </a:r>
            <a:r>
              <a:rPr lang="en-US" dirty="0"/>
              <a:t>style</a:t>
            </a:r>
          </a:p>
        </p:txBody>
      </p:sp>
      <p:sp>
        <p:nvSpPr>
          <p:cNvPr id="11" name="subtitle 47">
            <a:extLst>
              <a:ext uri="{FF2B5EF4-FFF2-40B4-BE49-F238E27FC236}">
                <a16:creationId xmlns:a16="http://schemas.microsoft.com/office/drawing/2014/main" id="{3B45AD65-2B81-A368-E5F0-5C61D0B1DFEB}"/>
              </a:ext>
            </a:extLst>
          </p:cNvPr>
          <p:cNvSpPr>
            <a:spLocks noGrp="1"/>
          </p:cNvSpPr>
          <p:nvPr>
            <p:ph type="body" sz="quarter" idx="29" hasCustomPrompt="1"/>
          </p:nvPr>
        </p:nvSpPr>
        <p:spPr>
          <a:xfrm>
            <a:off x="6095999" y="3695015"/>
            <a:ext cx="4672693" cy="1688906"/>
          </a:xfrm>
          <a:prstGeom prst="rect">
            <a:avLst/>
          </a:prstGeom>
        </p:spPr>
        <p:txBody>
          <a:bodyPr>
            <a:noAutofit/>
          </a:bodyPr>
          <a:lstStyle>
            <a:lvl1pPr marL="0" indent="0">
              <a:lnSpc>
                <a:spcPct val="100000"/>
              </a:lnSpc>
              <a:buNone/>
              <a:defRPr sz="1500" b="0">
                <a:solidFill>
                  <a:schemeClr val="accent4"/>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4" name="Freeform: Shape 5">
            <a:extLst>
              <a:ext uri="{FF2B5EF4-FFF2-40B4-BE49-F238E27FC236}">
                <a16:creationId xmlns:a16="http://schemas.microsoft.com/office/drawing/2014/main" id="{0CA4AA19-0D07-46AB-AC12-64054BBBB499}"/>
              </a:ext>
            </a:extLst>
          </p:cNvPr>
          <p:cNvSpPr/>
          <p:nvPr userDrawn="1"/>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Freeform: Shape 6">
            <a:extLst>
              <a:ext uri="{FF2B5EF4-FFF2-40B4-BE49-F238E27FC236}">
                <a16:creationId xmlns:a16="http://schemas.microsoft.com/office/drawing/2014/main" id="{DF781D9E-0DF5-4DDA-84E6-35DFB054158C}"/>
              </a:ext>
            </a:extLst>
          </p:cNvPr>
          <p:cNvSpPr/>
          <p:nvPr userDrawn="1"/>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p>
        </p:txBody>
      </p:sp>
      <p:sp>
        <p:nvSpPr>
          <p:cNvPr id="6" name="Freeform: Shape 7">
            <a:extLst>
              <a:ext uri="{FF2B5EF4-FFF2-40B4-BE49-F238E27FC236}">
                <a16:creationId xmlns:a16="http://schemas.microsoft.com/office/drawing/2014/main" id="{86BA1075-E23C-4BC9-8F67-B2E408F864D2}"/>
              </a:ext>
            </a:extLst>
          </p:cNvPr>
          <p:cNvSpPr/>
          <p:nvPr userDrawn="1"/>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8" name="Freeform: Shape 11">
            <a:extLst>
              <a:ext uri="{FF2B5EF4-FFF2-40B4-BE49-F238E27FC236}">
                <a16:creationId xmlns:a16="http://schemas.microsoft.com/office/drawing/2014/main" id="{B2A4CA75-D17E-243B-9C56-A63C75AF6D56}"/>
              </a:ext>
            </a:extLst>
          </p:cNvPr>
          <p:cNvSpPr/>
          <p:nvPr userDrawn="1"/>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20000"/>
              <a:lumOff val="8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3" name="Footer Placeholder 2">
            <a:extLst>
              <a:ext uri="{FF2B5EF4-FFF2-40B4-BE49-F238E27FC236}">
                <a16:creationId xmlns:a16="http://schemas.microsoft.com/office/drawing/2014/main" id="{7964077E-956B-EA3A-700F-A833D82341FE}"/>
              </a:ext>
            </a:extLst>
          </p:cNvPr>
          <p:cNvSpPr>
            <a:spLocks noGrp="1"/>
          </p:cNvSpPr>
          <p:nvPr>
            <p:ph type="ftr" sz="quarter" idx="30"/>
          </p:nvPr>
        </p:nvSpPr>
        <p:spPr/>
        <p:txBody>
          <a:bodyPr>
            <a:noAutofit/>
          </a:bodyPr>
          <a:lstStyle/>
          <a:p>
            <a:r>
              <a:rPr lang="en-US" noProof="0"/>
              <a:t>Presentation title</a:t>
            </a:r>
            <a:endParaRPr lang="en-US" noProof="0" dirty="0"/>
          </a:p>
        </p:txBody>
      </p:sp>
      <p:sp>
        <p:nvSpPr>
          <p:cNvPr id="10" name="Slide Number Placeholder 9">
            <a:extLst>
              <a:ext uri="{FF2B5EF4-FFF2-40B4-BE49-F238E27FC236}">
                <a16:creationId xmlns:a16="http://schemas.microsoft.com/office/drawing/2014/main" id="{8ED455D4-27F3-B6AD-2A20-7475F307E5E4}"/>
              </a:ext>
            </a:extLst>
          </p:cNvPr>
          <p:cNvSpPr>
            <a:spLocks noGrp="1"/>
          </p:cNvSpPr>
          <p:nvPr>
            <p:ph type="sldNum" sz="quarter" idx="31"/>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12564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eam Members">
    <p:spTree>
      <p:nvGrpSpPr>
        <p:cNvPr id="1" name=""/>
        <p:cNvGrpSpPr/>
        <p:nvPr/>
      </p:nvGrpSpPr>
      <p:grpSpPr>
        <a:xfrm>
          <a:off x="0" y="0"/>
          <a:ext cx="0" cy="0"/>
          <a:chOff x="0" y="0"/>
          <a:chExt cx="0" cy="0"/>
        </a:xfrm>
      </p:grpSpPr>
      <p:sp>
        <p:nvSpPr>
          <p:cNvPr id="16" name="Title Placeholder 4">
            <a:extLst>
              <a:ext uri="{FF2B5EF4-FFF2-40B4-BE49-F238E27FC236}">
                <a16:creationId xmlns:a16="http://schemas.microsoft.com/office/drawing/2014/main" id="{DCA6F28B-ACF1-D3CB-8968-4F64BEA02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hr-HR"/>
              <a:t>Kliknite da biste uredili stil naslova matrice</a:t>
            </a:r>
            <a:endParaRPr lang="en-US" dirty="0"/>
          </a:p>
        </p:txBody>
      </p:sp>
      <p:sp>
        <p:nvSpPr>
          <p:cNvPr id="60" name="Content placeholder 47">
            <a:extLst>
              <a:ext uri="{FF2B5EF4-FFF2-40B4-BE49-F238E27FC236}">
                <a16:creationId xmlns:a16="http://schemas.microsoft.com/office/drawing/2014/main" id="{E2F72F6F-0172-47B0-8D9E-0EED383332E2}"/>
              </a:ext>
            </a:extLst>
          </p:cNvPr>
          <p:cNvSpPr>
            <a:spLocks noGrp="1"/>
          </p:cNvSpPr>
          <p:nvPr>
            <p:ph type="pic" sz="quarter" idx="48"/>
          </p:nvPr>
        </p:nvSpPr>
        <p:spPr>
          <a:xfrm>
            <a:off x="1114798"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hr-HR" altLang="zh-CN"/>
              <a:t>Kliknite ikonu da biste dodali  sliku</a:t>
            </a:r>
            <a:endParaRPr lang="en-US" altLang="zh-CN" dirty="0"/>
          </a:p>
        </p:txBody>
      </p:sp>
      <p:sp>
        <p:nvSpPr>
          <p:cNvPr id="52" name="Content placeholder 47" descr="Click icon to add picture">
            <a:extLst>
              <a:ext uri="{FF2B5EF4-FFF2-40B4-BE49-F238E27FC236}">
                <a16:creationId xmlns:a16="http://schemas.microsoft.com/office/drawing/2014/main" id="{2369DDD8-CFC2-4980-A0DB-411AA173B475}"/>
              </a:ext>
            </a:extLst>
          </p:cNvPr>
          <p:cNvSpPr>
            <a:spLocks noGrp="1"/>
          </p:cNvSpPr>
          <p:nvPr>
            <p:ph type="body" sz="quarter" idx="27" hasCustomPrompt="1"/>
          </p:nvPr>
        </p:nvSpPr>
        <p:spPr>
          <a:xfrm>
            <a:off x="1214003" y="4764289"/>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3" name="Content placeholder 47">
            <a:extLst>
              <a:ext uri="{FF2B5EF4-FFF2-40B4-BE49-F238E27FC236}">
                <a16:creationId xmlns:a16="http://schemas.microsoft.com/office/drawing/2014/main" id="{B66AC261-5929-40D2-A646-8F16675DE383}"/>
              </a:ext>
            </a:extLst>
          </p:cNvPr>
          <p:cNvSpPr>
            <a:spLocks noGrp="1"/>
          </p:cNvSpPr>
          <p:nvPr>
            <p:ph type="body" sz="quarter" idx="28" hasCustomPrompt="1"/>
          </p:nvPr>
        </p:nvSpPr>
        <p:spPr>
          <a:xfrm>
            <a:off x="1214003" y="5295180"/>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1" name="Content placeholder 47">
            <a:extLst>
              <a:ext uri="{FF2B5EF4-FFF2-40B4-BE49-F238E27FC236}">
                <a16:creationId xmlns:a16="http://schemas.microsoft.com/office/drawing/2014/main" id="{B33A9FB2-1610-4389-B352-D99255F77BEC}"/>
              </a:ext>
            </a:extLst>
          </p:cNvPr>
          <p:cNvSpPr>
            <a:spLocks noGrp="1"/>
          </p:cNvSpPr>
          <p:nvPr>
            <p:ph type="pic" sz="quarter" idx="49"/>
          </p:nvPr>
        </p:nvSpPr>
        <p:spPr>
          <a:xfrm>
            <a:off x="3623536" y="1840730"/>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hr-HR" altLang="zh-CN"/>
              <a:t>Kliknite ikonu da biste dodali  sliku</a:t>
            </a:r>
            <a:endParaRPr lang="en-US" altLang="zh-CN" dirty="0"/>
          </a:p>
        </p:txBody>
      </p:sp>
      <p:sp>
        <p:nvSpPr>
          <p:cNvPr id="21" name="Content placeholder 47" descr="Click icon to add picture">
            <a:extLst>
              <a:ext uri="{FF2B5EF4-FFF2-40B4-BE49-F238E27FC236}">
                <a16:creationId xmlns:a16="http://schemas.microsoft.com/office/drawing/2014/main" id="{DEE851A8-3FB7-B319-A053-BE08A45763C5}"/>
              </a:ext>
            </a:extLst>
          </p:cNvPr>
          <p:cNvSpPr>
            <a:spLocks noGrp="1"/>
          </p:cNvSpPr>
          <p:nvPr>
            <p:ph type="body" sz="quarter" idx="54" hasCustomPrompt="1"/>
          </p:nvPr>
        </p:nvSpPr>
        <p:spPr>
          <a:xfrm>
            <a:off x="3720440" y="4045832"/>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Content placeholder 47">
            <a:extLst>
              <a:ext uri="{FF2B5EF4-FFF2-40B4-BE49-F238E27FC236}">
                <a16:creationId xmlns:a16="http://schemas.microsoft.com/office/drawing/2014/main" id="{5743B59B-3EAA-B249-07CE-9C9C5B0B6AB1}"/>
              </a:ext>
            </a:extLst>
          </p:cNvPr>
          <p:cNvSpPr>
            <a:spLocks noGrp="1"/>
          </p:cNvSpPr>
          <p:nvPr>
            <p:ph type="body" sz="quarter" idx="55" hasCustomPrompt="1"/>
          </p:nvPr>
        </p:nvSpPr>
        <p:spPr>
          <a:xfrm>
            <a:off x="3720440" y="4576723"/>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2" name="Content placeholder 47">
            <a:extLst>
              <a:ext uri="{FF2B5EF4-FFF2-40B4-BE49-F238E27FC236}">
                <a16:creationId xmlns:a16="http://schemas.microsoft.com/office/drawing/2014/main" id="{0AC60B87-71AC-4AA8-9AE7-B3B427BACB12}"/>
              </a:ext>
            </a:extLst>
          </p:cNvPr>
          <p:cNvSpPr>
            <a:spLocks noGrp="1"/>
          </p:cNvSpPr>
          <p:nvPr>
            <p:ph type="pic" sz="quarter" idx="50"/>
          </p:nvPr>
        </p:nvSpPr>
        <p:spPr>
          <a:xfrm>
            <a:off x="6113401"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hr-HR" altLang="zh-CN"/>
              <a:t>Kliknite ikonu da biste dodali  sliku</a:t>
            </a:r>
            <a:endParaRPr lang="en-US" altLang="zh-CN" dirty="0"/>
          </a:p>
        </p:txBody>
      </p:sp>
      <p:sp>
        <p:nvSpPr>
          <p:cNvPr id="19" name="Content placeholder 47" descr="Click icon to add picture">
            <a:extLst>
              <a:ext uri="{FF2B5EF4-FFF2-40B4-BE49-F238E27FC236}">
                <a16:creationId xmlns:a16="http://schemas.microsoft.com/office/drawing/2014/main" id="{110FBA5D-2CEB-4D44-16CA-0F24099B1401}"/>
              </a:ext>
            </a:extLst>
          </p:cNvPr>
          <p:cNvSpPr>
            <a:spLocks noGrp="1"/>
          </p:cNvSpPr>
          <p:nvPr>
            <p:ph type="body" sz="quarter" idx="52" hasCustomPrompt="1"/>
          </p:nvPr>
        </p:nvSpPr>
        <p:spPr>
          <a:xfrm>
            <a:off x="6218710" y="4764289"/>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2108E774-D145-FA07-58F1-7DB37A30A596}"/>
              </a:ext>
            </a:extLst>
          </p:cNvPr>
          <p:cNvSpPr>
            <a:spLocks noGrp="1"/>
          </p:cNvSpPr>
          <p:nvPr>
            <p:ph type="body" sz="quarter" idx="53" hasCustomPrompt="1"/>
          </p:nvPr>
        </p:nvSpPr>
        <p:spPr>
          <a:xfrm>
            <a:off x="6218710" y="5295180"/>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3" name="Content placeholder 47">
            <a:extLst>
              <a:ext uri="{FF2B5EF4-FFF2-40B4-BE49-F238E27FC236}">
                <a16:creationId xmlns:a16="http://schemas.microsoft.com/office/drawing/2014/main" id="{05B25D7D-82BA-4FF5-9C92-4AD181847515}"/>
              </a:ext>
            </a:extLst>
          </p:cNvPr>
          <p:cNvSpPr>
            <a:spLocks noGrp="1"/>
          </p:cNvSpPr>
          <p:nvPr>
            <p:ph type="pic" sz="quarter" idx="51"/>
          </p:nvPr>
        </p:nvSpPr>
        <p:spPr>
          <a:xfrm>
            <a:off x="8500328" y="1836331"/>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hr-HR" altLang="zh-CN"/>
              <a:t>Kliknite ikonu da biste dodali  sliku</a:t>
            </a:r>
            <a:endParaRPr lang="en-US" altLang="zh-CN" dirty="0"/>
          </a:p>
        </p:txBody>
      </p:sp>
      <p:sp>
        <p:nvSpPr>
          <p:cNvPr id="25" name="Content placeholder 47" descr="Click icon to add picture">
            <a:extLst>
              <a:ext uri="{FF2B5EF4-FFF2-40B4-BE49-F238E27FC236}">
                <a16:creationId xmlns:a16="http://schemas.microsoft.com/office/drawing/2014/main" id="{A9C2624B-E6E6-C673-E8FF-F4BF909C3AC2}"/>
              </a:ext>
            </a:extLst>
          </p:cNvPr>
          <p:cNvSpPr>
            <a:spLocks noGrp="1"/>
          </p:cNvSpPr>
          <p:nvPr>
            <p:ph type="body" sz="quarter" idx="56" hasCustomPrompt="1"/>
          </p:nvPr>
        </p:nvSpPr>
        <p:spPr>
          <a:xfrm>
            <a:off x="8635340" y="4045832"/>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a:extLst>
              <a:ext uri="{FF2B5EF4-FFF2-40B4-BE49-F238E27FC236}">
                <a16:creationId xmlns:a16="http://schemas.microsoft.com/office/drawing/2014/main" id="{A003837A-CCD7-3699-D86F-CB884CA4C675}"/>
              </a:ext>
            </a:extLst>
          </p:cNvPr>
          <p:cNvSpPr>
            <a:spLocks noGrp="1"/>
          </p:cNvSpPr>
          <p:nvPr>
            <p:ph type="body" sz="quarter" idx="57" hasCustomPrompt="1"/>
          </p:nvPr>
        </p:nvSpPr>
        <p:spPr>
          <a:xfrm>
            <a:off x="8635340" y="4576723"/>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 name="Footer Placeholder 1">
            <a:extLst>
              <a:ext uri="{FF2B5EF4-FFF2-40B4-BE49-F238E27FC236}">
                <a16:creationId xmlns:a16="http://schemas.microsoft.com/office/drawing/2014/main" id="{89028585-56FF-7B3D-783D-D06964F7C099}"/>
              </a:ext>
            </a:extLst>
          </p:cNvPr>
          <p:cNvSpPr>
            <a:spLocks noGrp="1"/>
          </p:cNvSpPr>
          <p:nvPr>
            <p:ph type="ftr" sz="quarter" idx="58"/>
          </p:nvPr>
        </p:nvSpPr>
        <p:spPr/>
        <p:txBody>
          <a:bodyPr>
            <a:noAutofit/>
          </a:bodyPr>
          <a:lstStyle>
            <a:lvl1pPr>
              <a:defRPr>
                <a:solidFill>
                  <a:schemeClr val="accent6"/>
                </a:solidFill>
              </a:defRPr>
            </a:lvl1pPr>
          </a:lstStyle>
          <a:p>
            <a:r>
              <a:rPr lang="en-US"/>
              <a:t>Presentation title</a:t>
            </a:r>
            <a:endParaRPr lang="en-US" dirty="0"/>
          </a:p>
        </p:txBody>
      </p:sp>
      <p:sp>
        <p:nvSpPr>
          <p:cNvPr id="3" name="Slide Number Placeholder 2">
            <a:extLst>
              <a:ext uri="{FF2B5EF4-FFF2-40B4-BE49-F238E27FC236}">
                <a16:creationId xmlns:a16="http://schemas.microsoft.com/office/drawing/2014/main" id="{7D090978-DDC9-0FA2-2CFD-733C8B854F3C}"/>
              </a:ext>
            </a:extLst>
          </p:cNvPr>
          <p:cNvSpPr>
            <a:spLocks noGrp="1"/>
          </p:cNvSpPr>
          <p:nvPr>
            <p:ph type="sldNum" sz="quarter" idx="59"/>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2636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Team Memb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92FA2A-46BA-2A19-C3CE-EC6985867B92}"/>
              </a:ext>
            </a:extLst>
          </p:cNvPr>
          <p:cNvSpPr>
            <a:spLocks noGrp="1"/>
          </p:cNvSpPr>
          <p:nvPr>
            <p:ph type="title"/>
          </p:nvPr>
        </p:nvSpPr>
        <p:spPr>
          <a:xfrm>
            <a:off x="509574" y="2367293"/>
            <a:ext cx="3909993" cy="3629708"/>
          </a:xfrm>
        </p:spPr>
        <p:txBody>
          <a:bodyPr anchor="t">
            <a:noAutofit/>
          </a:bodyPr>
          <a:lstStyle>
            <a:lvl1pPr>
              <a:defRPr>
                <a:solidFill>
                  <a:schemeClr val="accent6"/>
                </a:solidFill>
              </a:defRPr>
            </a:lvl1pPr>
          </a:lstStyle>
          <a:p>
            <a:r>
              <a:rPr lang="hr-HR"/>
              <a:t>Kliknite da biste uredili stil naslova matrice</a:t>
            </a:r>
            <a:endParaRPr lang="en-US" dirty="0"/>
          </a:p>
        </p:txBody>
      </p:sp>
      <p:sp>
        <p:nvSpPr>
          <p:cNvPr id="38" name="Content placeholder 47">
            <a:extLst>
              <a:ext uri="{FF2B5EF4-FFF2-40B4-BE49-F238E27FC236}">
                <a16:creationId xmlns:a16="http://schemas.microsoft.com/office/drawing/2014/main" id="{BF9EDF7D-3BB1-43C0-92BB-091CCC520477}"/>
              </a:ext>
            </a:extLst>
          </p:cNvPr>
          <p:cNvSpPr>
            <a:spLocks noGrp="1"/>
          </p:cNvSpPr>
          <p:nvPr>
            <p:ph type="pic" sz="quarter" idx="48"/>
          </p:nvPr>
        </p:nvSpPr>
        <p:spPr>
          <a:xfrm>
            <a:off x="426979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hr-HR" altLang="zh-CN"/>
              <a:t>Kliknite ikonu da biste dodali  sliku</a:t>
            </a:r>
            <a:endParaRPr lang="zh-CN" altLang="en-US"/>
          </a:p>
        </p:txBody>
      </p:sp>
      <p:sp>
        <p:nvSpPr>
          <p:cNvPr id="39" name="Content placeholder 47" descr="Click icon to add picture">
            <a:extLst>
              <a:ext uri="{FF2B5EF4-FFF2-40B4-BE49-F238E27FC236}">
                <a16:creationId xmlns:a16="http://schemas.microsoft.com/office/drawing/2014/main" id="{15896C2C-7C25-4BC0-AF9B-DF590A2909AA}"/>
              </a:ext>
            </a:extLst>
          </p:cNvPr>
          <p:cNvSpPr>
            <a:spLocks noGrp="1"/>
          </p:cNvSpPr>
          <p:nvPr>
            <p:ph type="body" sz="quarter" idx="27" hasCustomPrompt="1"/>
          </p:nvPr>
        </p:nvSpPr>
        <p:spPr>
          <a:xfrm>
            <a:off x="5520210" y="522515"/>
            <a:ext cx="2289842" cy="626551"/>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CAC554EF-FF8F-4055-A716-E82F461413B7}"/>
              </a:ext>
            </a:extLst>
          </p:cNvPr>
          <p:cNvSpPr>
            <a:spLocks noGrp="1"/>
          </p:cNvSpPr>
          <p:nvPr>
            <p:ph type="body" sz="quarter" idx="28" hasCustomPrompt="1"/>
          </p:nvPr>
        </p:nvSpPr>
        <p:spPr>
          <a:xfrm>
            <a:off x="5520211" y="1165881"/>
            <a:ext cx="2289842" cy="506399"/>
          </a:xfrm>
          <a:prstGeom prst="rect">
            <a:avLst/>
          </a:prstGeom>
        </p:spPr>
        <p:txBody>
          <a:bodyPr>
            <a:noAutofit/>
          </a:bodyPr>
          <a:lstStyle>
            <a:lvl1pPr marL="0" indent="0" algn="l">
              <a:lnSpc>
                <a:spcPct val="90000"/>
              </a:lnSpc>
              <a:spcBef>
                <a:spcPts val="0"/>
              </a:spcBef>
              <a:buNone/>
              <a:defRPr sz="1400" b="0"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56" name="Content placeholder 47">
            <a:extLst>
              <a:ext uri="{FF2B5EF4-FFF2-40B4-BE49-F238E27FC236}">
                <a16:creationId xmlns:a16="http://schemas.microsoft.com/office/drawing/2014/main" id="{4F0742C0-A9F2-4886-B17E-6915399483C3}"/>
              </a:ext>
            </a:extLst>
          </p:cNvPr>
          <p:cNvSpPr>
            <a:spLocks noGrp="1"/>
          </p:cNvSpPr>
          <p:nvPr>
            <p:ph type="pic" sz="quarter" idx="72"/>
          </p:nvPr>
        </p:nvSpPr>
        <p:spPr>
          <a:xfrm>
            <a:off x="805991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hr-HR" altLang="zh-CN"/>
              <a:t>Kliknite ikonu da biste dodali  sliku</a:t>
            </a:r>
            <a:endParaRPr lang="zh-CN" altLang="en-US"/>
          </a:p>
        </p:txBody>
      </p:sp>
      <p:sp>
        <p:nvSpPr>
          <p:cNvPr id="41" name="Content placeholder 47" descr="Click icon to add picture">
            <a:extLst>
              <a:ext uri="{FF2B5EF4-FFF2-40B4-BE49-F238E27FC236}">
                <a16:creationId xmlns:a16="http://schemas.microsoft.com/office/drawing/2014/main" id="{CE3DC674-39AB-43B9-AC30-97A68D221596}"/>
              </a:ext>
            </a:extLst>
          </p:cNvPr>
          <p:cNvSpPr>
            <a:spLocks noGrp="1"/>
          </p:cNvSpPr>
          <p:nvPr>
            <p:ph type="body" sz="quarter" idx="55" hasCustomPrompt="1"/>
          </p:nvPr>
        </p:nvSpPr>
        <p:spPr>
          <a:xfrm>
            <a:off x="9309889" y="642667"/>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2" name="Content placeholder 47">
            <a:extLst>
              <a:ext uri="{FF2B5EF4-FFF2-40B4-BE49-F238E27FC236}">
                <a16:creationId xmlns:a16="http://schemas.microsoft.com/office/drawing/2014/main" id="{F12189CA-0E22-41A5-91FD-03761860993D}"/>
              </a:ext>
            </a:extLst>
          </p:cNvPr>
          <p:cNvSpPr>
            <a:spLocks noGrp="1"/>
          </p:cNvSpPr>
          <p:nvPr>
            <p:ph type="body" sz="quarter" idx="56" hasCustomPrompt="1"/>
          </p:nvPr>
        </p:nvSpPr>
        <p:spPr>
          <a:xfrm>
            <a:off x="9309891" y="1165881"/>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8" name="Content placeholder 47">
            <a:extLst>
              <a:ext uri="{FF2B5EF4-FFF2-40B4-BE49-F238E27FC236}">
                <a16:creationId xmlns:a16="http://schemas.microsoft.com/office/drawing/2014/main" id="{A962C62E-F92F-445A-9243-8B433747A548}"/>
              </a:ext>
            </a:extLst>
          </p:cNvPr>
          <p:cNvSpPr>
            <a:spLocks noGrp="1"/>
          </p:cNvSpPr>
          <p:nvPr>
            <p:ph type="pic" sz="quarter" idx="69"/>
          </p:nvPr>
        </p:nvSpPr>
        <p:spPr>
          <a:xfrm>
            <a:off x="426979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hr-HR" altLang="zh-CN"/>
              <a:t>Kliknite ikonu da biste dodali  sliku</a:t>
            </a:r>
            <a:endParaRPr lang="zh-CN" altLang="en-US"/>
          </a:p>
        </p:txBody>
      </p:sp>
      <p:sp>
        <p:nvSpPr>
          <p:cNvPr id="43" name="Content placeholder 47" descr="Click icon to add picture">
            <a:extLst>
              <a:ext uri="{FF2B5EF4-FFF2-40B4-BE49-F238E27FC236}">
                <a16:creationId xmlns:a16="http://schemas.microsoft.com/office/drawing/2014/main" id="{DE6F9463-BB2D-43FC-BE8F-21D3F9A2539C}"/>
              </a:ext>
            </a:extLst>
          </p:cNvPr>
          <p:cNvSpPr>
            <a:spLocks noGrp="1"/>
          </p:cNvSpPr>
          <p:nvPr>
            <p:ph type="body" sz="quarter" idx="57" hasCustomPrompt="1"/>
          </p:nvPr>
        </p:nvSpPr>
        <p:spPr>
          <a:xfrm>
            <a:off x="5520210" y="2105171"/>
            <a:ext cx="2193021" cy="617418"/>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4" name="Content placeholder 47">
            <a:extLst>
              <a:ext uri="{FF2B5EF4-FFF2-40B4-BE49-F238E27FC236}">
                <a16:creationId xmlns:a16="http://schemas.microsoft.com/office/drawing/2014/main" id="{7DF27694-08A2-4530-B763-5A9B9D4DC6E0}"/>
              </a:ext>
            </a:extLst>
          </p:cNvPr>
          <p:cNvSpPr>
            <a:spLocks noGrp="1"/>
          </p:cNvSpPr>
          <p:nvPr>
            <p:ph type="body" sz="quarter" idx="58" hasCustomPrompt="1"/>
          </p:nvPr>
        </p:nvSpPr>
        <p:spPr>
          <a:xfrm>
            <a:off x="5520212" y="2739721"/>
            <a:ext cx="2193021" cy="506399"/>
          </a:xfrm>
          <a:prstGeom prst="rect">
            <a:avLst/>
          </a:prstGeom>
        </p:spPr>
        <p:txBody>
          <a:bodyPr>
            <a:noAutofit/>
          </a:bodyPr>
          <a:lstStyle>
            <a:lvl1pPr marL="0" indent="0" algn="l">
              <a:lnSpc>
                <a:spcPct val="100000"/>
              </a:lnSpc>
              <a:spcBef>
                <a:spcPts val="0"/>
              </a:spcBef>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1" name="Content placeholder 47">
            <a:extLst>
              <a:ext uri="{FF2B5EF4-FFF2-40B4-BE49-F238E27FC236}">
                <a16:creationId xmlns:a16="http://schemas.microsoft.com/office/drawing/2014/main" id="{2EA753B3-D0BB-4484-85D1-E28345D99F4C}"/>
              </a:ext>
            </a:extLst>
          </p:cNvPr>
          <p:cNvSpPr>
            <a:spLocks noGrp="1"/>
          </p:cNvSpPr>
          <p:nvPr>
            <p:ph type="pic" sz="quarter" idx="73"/>
          </p:nvPr>
        </p:nvSpPr>
        <p:spPr>
          <a:xfrm>
            <a:off x="805991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hr-HR" altLang="zh-CN"/>
              <a:t>Kliknite ikonu da biste dodali  sliku</a:t>
            </a:r>
            <a:endParaRPr lang="zh-CN" altLang="en-US" dirty="0"/>
          </a:p>
        </p:txBody>
      </p:sp>
      <p:sp>
        <p:nvSpPr>
          <p:cNvPr id="45" name="Content placeholder 47" descr="Click icon to add picture">
            <a:extLst>
              <a:ext uri="{FF2B5EF4-FFF2-40B4-BE49-F238E27FC236}">
                <a16:creationId xmlns:a16="http://schemas.microsoft.com/office/drawing/2014/main" id="{20398AA4-3D68-487D-BE7C-9F1D45E3F5FF}"/>
              </a:ext>
            </a:extLst>
          </p:cNvPr>
          <p:cNvSpPr>
            <a:spLocks noGrp="1"/>
          </p:cNvSpPr>
          <p:nvPr>
            <p:ph type="body" sz="quarter" idx="59" hasCustomPrompt="1"/>
          </p:nvPr>
        </p:nvSpPr>
        <p:spPr>
          <a:xfrm>
            <a:off x="9309890" y="2032203"/>
            <a:ext cx="2098039" cy="701144"/>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6" name="Content placeholder 47">
            <a:extLst>
              <a:ext uri="{FF2B5EF4-FFF2-40B4-BE49-F238E27FC236}">
                <a16:creationId xmlns:a16="http://schemas.microsoft.com/office/drawing/2014/main" id="{6B623D7A-5E96-42AB-9B1F-14E445503187}"/>
              </a:ext>
            </a:extLst>
          </p:cNvPr>
          <p:cNvSpPr>
            <a:spLocks noGrp="1"/>
          </p:cNvSpPr>
          <p:nvPr>
            <p:ph type="body" sz="quarter" idx="60" hasCustomPrompt="1"/>
          </p:nvPr>
        </p:nvSpPr>
        <p:spPr>
          <a:xfrm>
            <a:off x="9309890" y="2746407"/>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9" name="Content placeholder 47">
            <a:extLst>
              <a:ext uri="{FF2B5EF4-FFF2-40B4-BE49-F238E27FC236}">
                <a16:creationId xmlns:a16="http://schemas.microsoft.com/office/drawing/2014/main" id="{EAA5B0EA-1F3B-4D8B-9BB9-F9037A393705}"/>
              </a:ext>
            </a:extLst>
          </p:cNvPr>
          <p:cNvSpPr>
            <a:spLocks noGrp="1"/>
          </p:cNvSpPr>
          <p:nvPr>
            <p:ph type="pic" sz="quarter" idx="70"/>
          </p:nvPr>
        </p:nvSpPr>
        <p:spPr>
          <a:xfrm>
            <a:off x="426979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hr-HR" altLang="zh-CN"/>
              <a:t>Kliknite ikonu da biste dodali  sliku</a:t>
            </a:r>
            <a:endParaRPr lang="zh-CN" altLang="en-US"/>
          </a:p>
        </p:txBody>
      </p:sp>
      <p:sp>
        <p:nvSpPr>
          <p:cNvPr id="47" name="Content placeholder 47" descr="Click icon to add picture">
            <a:extLst>
              <a:ext uri="{FF2B5EF4-FFF2-40B4-BE49-F238E27FC236}">
                <a16:creationId xmlns:a16="http://schemas.microsoft.com/office/drawing/2014/main" id="{2C93687D-1E42-4B01-9F16-9FA098CE1153}"/>
              </a:ext>
            </a:extLst>
          </p:cNvPr>
          <p:cNvSpPr>
            <a:spLocks noGrp="1"/>
          </p:cNvSpPr>
          <p:nvPr>
            <p:ph type="body" sz="quarter" idx="61" hasCustomPrompt="1"/>
          </p:nvPr>
        </p:nvSpPr>
        <p:spPr>
          <a:xfrm>
            <a:off x="5520210" y="3775516"/>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0" name="Content placeholder 47">
            <a:extLst>
              <a:ext uri="{FF2B5EF4-FFF2-40B4-BE49-F238E27FC236}">
                <a16:creationId xmlns:a16="http://schemas.microsoft.com/office/drawing/2014/main" id="{7AB91474-458B-45F7-9773-FA375C2CF7FD}"/>
              </a:ext>
            </a:extLst>
          </p:cNvPr>
          <p:cNvSpPr>
            <a:spLocks noGrp="1"/>
          </p:cNvSpPr>
          <p:nvPr>
            <p:ph type="body" sz="quarter" idx="62" hasCustomPrompt="1"/>
          </p:nvPr>
        </p:nvSpPr>
        <p:spPr>
          <a:xfrm>
            <a:off x="552021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2" name="Content placeholder 47">
            <a:extLst>
              <a:ext uri="{FF2B5EF4-FFF2-40B4-BE49-F238E27FC236}">
                <a16:creationId xmlns:a16="http://schemas.microsoft.com/office/drawing/2014/main" id="{52E587E7-A09A-4FB2-8774-8073E737F106}"/>
              </a:ext>
            </a:extLst>
          </p:cNvPr>
          <p:cNvSpPr>
            <a:spLocks noGrp="1"/>
          </p:cNvSpPr>
          <p:nvPr>
            <p:ph type="pic" sz="quarter" idx="74"/>
          </p:nvPr>
        </p:nvSpPr>
        <p:spPr>
          <a:xfrm>
            <a:off x="805991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hr-HR" altLang="zh-CN"/>
              <a:t>Kliknite ikonu da biste dodali  sliku</a:t>
            </a:r>
            <a:endParaRPr lang="zh-CN" altLang="en-US"/>
          </a:p>
        </p:txBody>
      </p:sp>
      <p:sp>
        <p:nvSpPr>
          <p:cNvPr id="51" name="Content placeholder 47" descr="Click icon to add picture">
            <a:extLst>
              <a:ext uri="{FF2B5EF4-FFF2-40B4-BE49-F238E27FC236}">
                <a16:creationId xmlns:a16="http://schemas.microsoft.com/office/drawing/2014/main" id="{FBF01DC7-D684-4484-B2AA-B50F7B1A00DA}"/>
              </a:ext>
            </a:extLst>
          </p:cNvPr>
          <p:cNvSpPr>
            <a:spLocks noGrp="1"/>
          </p:cNvSpPr>
          <p:nvPr>
            <p:ph type="body" sz="quarter" idx="63" hasCustomPrompt="1"/>
          </p:nvPr>
        </p:nvSpPr>
        <p:spPr>
          <a:xfrm>
            <a:off x="9309889" y="3775516"/>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2" name="Content placeholder 47">
            <a:extLst>
              <a:ext uri="{FF2B5EF4-FFF2-40B4-BE49-F238E27FC236}">
                <a16:creationId xmlns:a16="http://schemas.microsoft.com/office/drawing/2014/main" id="{6046C90F-8A25-4E70-9BC9-4496C6B94EBC}"/>
              </a:ext>
            </a:extLst>
          </p:cNvPr>
          <p:cNvSpPr>
            <a:spLocks noGrp="1"/>
          </p:cNvSpPr>
          <p:nvPr>
            <p:ph type="body" sz="quarter" idx="64" hasCustomPrompt="1"/>
          </p:nvPr>
        </p:nvSpPr>
        <p:spPr>
          <a:xfrm>
            <a:off x="930989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5" name="Content placeholder 47">
            <a:extLst>
              <a:ext uri="{FF2B5EF4-FFF2-40B4-BE49-F238E27FC236}">
                <a16:creationId xmlns:a16="http://schemas.microsoft.com/office/drawing/2014/main" id="{D05B9A22-6B21-40BB-BBC1-9586C432A97B}"/>
              </a:ext>
            </a:extLst>
          </p:cNvPr>
          <p:cNvSpPr>
            <a:spLocks noGrp="1"/>
          </p:cNvSpPr>
          <p:nvPr>
            <p:ph type="pic" sz="quarter" idx="71"/>
          </p:nvPr>
        </p:nvSpPr>
        <p:spPr>
          <a:xfrm>
            <a:off x="426979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hr-HR" altLang="zh-CN"/>
              <a:t>Kliknite ikonu da biste dodali  sliku</a:t>
            </a:r>
            <a:endParaRPr lang="zh-CN" altLang="en-US"/>
          </a:p>
        </p:txBody>
      </p:sp>
      <p:sp>
        <p:nvSpPr>
          <p:cNvPr id="53" name="Content placeholder 47" descr="Click icon to add picture">
            <a:extLst>
              <a:ext uri="{FF2B5EF4-FFF2-40B4-BE49-F238E27FC236}">
                <a16:creationId xmlns:a16="http://schemas.microsoft.com/office/drawing/2014/main" id="{F5E2B418-8D0E-4995-A3ED-4348C6F4A1AF}"/>
              </a:ext>
            </a:extLst>
          </p:cNvPr>
          <p:cNvSpPr>
            <a:spLocks noGrp="1"/>
          </p:cNvSpPr>
          <p:nvPr>
            <p:ph type="body" sz="quarter" idx="65" hasCustomPrompt="1"/>
          </p:nvPr>
        </p:nvSpPr>
        <p:spPr>
          <a:xfrm>
            <a:off x="5520210" y="5369449"/>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8" name="Content placeholder 47">
            <a:extLst>
              <a:ext uri="{FF2B5EF4-FFF2-40B4-BE49-F238E27FC236}">
                <a16:creationId xmlns:a16="http://schemas.microsoft.com/office/drawing/2014/main" id="{90A2A6E4-4D11-4F28-9D68-BC28580EBC05}"/>
              </a:ext>
            </a:extLst>
          </p:cNvPr>
          <p:cNvSpPr>
            <a:spLocks noGrp="1"/>
          </p:cNvSpPr>
          <p:nvPr>
            <p:ph type="body" sz="quarter" idx="66" hasCustomPrompt="1"/>
          </p:nvPr>
        </p:nvSpPr>
        <p:spPr>
          <a:xfrm>
            <a:off x="552021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3" name="Content placeholder 47">
            <a:extLst>
              <a:ext uri="{FF2B5EF4-FFF2-40B4-BE49-F238E27FC236}">
                <a16:creationId xmlns:a16="http://schemas.microsoft.com/office/drawing/2014/main" id="{A74DEBE4-2F74-4EB7-9501-8D37A3151B2A}"/>
              </a:ext>
            </a:extLst>
          </p:cNvPr>
          <p:cNvSpPr>
            <a:spLocks noGrp="1"/>
          </p:cNvSpPr>
          <p:nvPr>
            <p:ph type="pic" sz="quarter" idx="75"/>
          </p:nvPr>
        </p:nvSpPr>
        <p:spPr>
          <a:xfrm>
            <a:off x="805991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hr-HR" altLang="zh-CN"/>
              <a:t>Kliknite ikonu da biste dodali  sliku</a:t>
            </a:r>
            <a:endParaRPr lang="zh-CN" altLang="en-US"/>
          </a:p>
        </p:txBody>
      </p:sp>
      <p:sp>
        <p:nvSpPr>
          <p:cNvPr id="59" name="Content placeholder 47" descr="Click icon to add picture">
            <a:extLst>
              <a:ext uri="{FF2B5EF4-FFF2-40B4-BE49-F238E27FC236}">
                <a16:creationId xmlns:a16="http://schemas.microsoft.com/office/drawing/2014/main" id="{070D69EE-1032-4604-B201-FD13AE846E9E}"/>
              </a:ext>
            </a:extLst>
          </p:cNvPr>
          <p:cNvSpPr>
            <a:spLocks noGrp="1"/>
          </p:cNvSpPr>
          <p:nvPr>
            <p:ph type="body" sz="quarter" idx="67" hasCustomPrompt="1"/>
          </p:nvPr>
        </p:nvSpPr>
        <p:spPr>
          <a:xfrm>
            <a:off x="9313612" y="5369449"/>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60" name="Content placeholder 47">
            <a:extLst>
              <a:ext uri="{FF2B5EF4-FFF2-40B4-BE49-F238E27FC236}">
                <a16:creationId xmlns:a16="http://schemas.microsoft.com/office/drawing/2014/main" id="{B65187B8-CD7A-46B0-A851-E2456586E758}"/>
              </a:ext>
            </a:extLst>
          </p:cNvPr>
          <p:cNvSpPr>
            <a:spLocks noGrp="1"/>
          </p:cNvSpPr>
          <p:nvPr>
            <p:ph type="body" sz="quarter" idx="68" hasCustomPrompt="1"/>
          </p:nvPr>
        </p:nvSpPr>
        <p:spPr>
          <a:xfrm>
            <a:off x="930989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 name="Footer Placeholder 4">
            <a:extLst>
              <a:ext uri="{FF2B5EF4-FFF2-40B4-BE49-F238E27FC236}">
                <a16:creationId xmlns:a16="http://schemas.microsoft.com/office/drawing/2014/main" id="{B2964988-2386-5A15-B085-00BD5D58E53C}"/>
              </a:ext>
            </a:extLst>
          </p:cNvPr>
          <p:cNvSpPr>
            <a:spLocks noGrp="1"/>
          </p:cNvSpPr>
          <p:nvPr>
            <p:ph type="ftr" sz="quarter" idx="76"/>
          </p:nvPr>
        </p:nvSpPr>
        <p:spPr/>
        <p:txBody>
          <a:bodyPr>
            <a:noAutofit/>
          </a:bodyPr>
          <a:lstStyle>
            <a:lvl1pPr>
              <a:defRPr>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062CC095-C330-BF75-42CE-50A46EAD82C5}"/>
              </a:ext>
            </a:extLst>
          </p:cNvPr>
          <p:cNvSpPr>
            <a:spLocks noGrp="1"/>
          </p:cNvSpPr>
          <p:nvPr>
            <p:ph type="sldNum" sz="quarter" idx="77"/>
          </p:nvPr>
        </p:nvSpPr>
        <p:spPr/>
        <p:txBody>
          <a:bodyPr>
            <a:noAutofit/>
          </a:bodyPr>
          <a:lstStyle>
            <a:lvl1pPr>
              <a:defRPr b="0">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7431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alpha val="20000"/>
          </a:schemeClr>
        </a:solidFill>
        <a:effectLst/>
      </p:bgPr>
    </p:bg>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0"/>
            <a:ext cx="458592" cy="365125"/>
          </a:xfrm>
          <a:prstGeom prst="rect">
            <a:avLst/>
          </a:prstGeom>
        </p:spPr>
        <p:txBody>
          <a:bodyPr vert="horz" lIns="91440" tIns="45720" rIns="91440" bIns="45720" rtlCol="0" anchor="ctr">
            <a:noAutofit/>
          </a:bodyPr>
          <a:lstStyle>
            <a:lvl1pPr algn="ctr">
              <a:defRPr sz="1200">
                <a:solidFill>
                  <a:schemeClr val="accent6"/>
                </a:solidFill>
                <a:latin typeface="+mn-lt"/>
              </a:defRPr>
            </a:lvl1pPr>
          </a:lstStyle>
          <a:p>
            <a:fld id="{47FEACEE-25B4-4A2D-B147-27296E36371D}" type="slidenum">
              <a:rPr lang="en-US" altLang="zh-CN" smtClean="0"/>
              <a:pPr/>
              <a:t>‹#›</a:t>
            </a:fld>
            <a:endParaRPr lang="en-US" altLang="zh-CN" dirty="0"/>
          </a:p>
        </p:txBody>
      </p:sp>
      <p:sp>
        <p:nvSpPr>
          <p:cNvPr id="6" name="Text Placeholder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hr-HR" noProof="0"/>
              <a:t>Kliknite da biste uredili matrice</a:t>
            </a:r>
          </a:p>
          <a:p>
            <a:pPr lvl="1"/>
            <a:r>
              <a:rPr lang="hr-HR" noProof="0"/>
              <a:t>Druga razina</a:t>
            </a:r>
          </a:p>
          <a:p>
            <a:pPr lvl="2"/>
            <a:r>
              <a:rPr lang="hr-HR" noProof="0"/>
              <a:t>Treća razina</a:t>
            </a:r>
          </a:p>
          <a:p>
            <a:pPr lvl="3"/>
            <a:r>
              <a:rPr lang="hr-HR" noProof="0"/>
              <a:t>Četvrta razina</a:t>
            </a:r>
          </a:p>
          <a:p>
            <a:pPr lvl="4"/>
            <a:r>
              <a:rPr lang="hr-HR" noProof="0"/>
              <a:t>Peta razina stilove teksta</a:t>
            </a:r>
            <a:endParaRPr lang="en-US" noProof="0"/>
          </a:p>
        </p:txBody>
      </p:sp>
      <p:sp>
        <p:nvSpPr>
          <p:cNvPr id="5" name="Title Placeholder 4">
            <a:extLst>
              <a:ext uri="{FF2B5EF4-FFF2-40B4-BE49-F238E27FC236}">
                <a16:creationId xmlns:a16="http://schemas.microsoft.com/office/drawing/2014/main" id="{F38A7675-78A2-B642-22AF-B98514C6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hr-HR" noProof="0"/>
              <a:t>Kliknite da biste uredili stil naslova matrice</a:t>
            </a:r>
            <a:endParaRPr lang="en-US" noProof="0"/>
          </a:p>
        </p:txBody>
      </p:sp>
      <p:sp>
        <p:nvSpPr>
          <p:cNvPr id="8" name="Footer Placeholder 7">
            <a:extLst>
              <a:ext uri="{FF2B5EF4-FFF2-40B4-BE49-F238E27FC236}">
                <a16:creationId xmlns:a16="http://schemas.microsoft.com/office/drawing/2014/main" id="{C176125D-E69D-E2ED-1549-3D67DBD487E0}"/>
              </a:ext>
            </a:extLst>
          </p:cNvPr>
          <p:cNvSpPr>
            <a:spLocks noGrp="1"/>
          </p:cNvSpPr>
          <p:nvPr>
            <p:ph type="ftr" sz="quarter" idx="3"/>
          </p:nvPr>
        </p:nvSpPr>
        <p:spPr>
          <a:xfrm>
            <a:off x="484632" y="6217920"/>
            <a:ext cx="4114800" cy="365125"/>
          </a:xfrm>
          <a:prstGeom prst="rect">
            <a:avLst/>
          </a:prstGeom>
        </p:spPr>
        <p:txBody>
          <a:bodyPr vert="horz" lIns="91440" tIns="45720" rIns="91440" bIns="45720" rtlCol="0" anchor="ctr">
            <a:noAutofit/>
          </a:bodyPr>
          <a:lstStyle>
            <a:lvl1pPr algn="l">
              <a:defRPr sz="1200">
                <a:solidFill>
                  <a:schemeClr val="accent6"/>
                </a:solidFill>
                <a:latin typeface="+mn-lt"/>
              </a:defRPr>
            </a:lvl1pPr>
          </a:lstStyle>
          <a:p>
            <a:r>
              <a:rPr lang="en-US"/>
              <a:t>Presentation title</a:t>
            </a:r>
            <a:endParaRPr lang="en-US" dirty="0"/>
          </a:p>
        </p:txBody>
      </p:sp>
    </p:spTree>
    <p:extLst>
      <p:ext uri="{BB962C8B-B14F-4D97-AF65-F5344CB8AC3E}">
        <p14:creationId xmlns:p14="http://schemas.microsoft.com/office/powerpoint/2010/main" val="2020574204"/>
      </p:ext>
    </p:extLst>
  </p:cSld>
  <p:clrMap bg1="lt1" tx1="dk1" bg2="lt2" tx2="dk2" accent1="accent1" accent2="accent2" accent3="accent3" accent4="accent4" accent5="accent5" accent6="accent6" hlink="hlink" folHlink="folHlink"/>
  <p:sldLayoutIdLst>
    <p:sldLayoutId id="2147483667" r:id="rId1"/>
    <p:sldLayoutId id="2147483652"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8" r:id="rId11"/>
    <p:sldLayoutId id="2147483661" r:id="rId12"/>
    <p:sldLayoutId id="2147483662" r:id="rId13"/>
    <p:sldLayoutId id="2147483663" r:id="rId14"/>
    <p:sldLayoutId id="2147483664" r:id="rId15"/>
    <p:sldLayoutId id="2147483665" r:id="rId16"/>
  </p:sldLayoutIdLst>
  <p:hf hdr="0" dt="0"/>
  <p:txStyles>
    <p:titleStyle>
      <a:lvl1pPr algn="l" defTabSz="914400" rtl="0" eaLnBrk="1" latinLnBrk="0" hangingPunct="1">
        <a:lnSpc>
          <a:spcPct val="90000"/>
        </a:lnSpc>
        <a:spcBef>
          <a:spcPct val="0"/>
        </a:spcBef>
        <a:buNone/>
        <a:defRPr sz="44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guide id="2" pos="3840" userDrawn="1">
          <p15:clr>
            <a:srgbClr val="F26B43"/>
          </p15:clr>
        </p15:guide>
        <p15:guide id="3" pos="5640" userDrawn="1">
          <p15:clr>
            <a:srgbClr val="F26B43"/>
          </p15:clr>
        </p15:guide>
        <p15:guide id="4" pos="1656" userDrawn="1">
          <p15:clr>
            <a:srgbClr val="F26B43"/>
          </p15:clr>
        </p15:guide>
        <p15:guide id="5" pos="52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fif"/><Relationship Id="rId7" Type="http://schemas.openxmlformats.org/officeDocument/2006/relationships/image" Target="../media/image48.jp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7.jfif"/><Relationship Id="rId5" Type="http://schemas.openxmlformats.org/officeDocument/2006/relationships/image" Target="../media/image46.jfif"/><Relationship Id="rId4" Type="http://schemas.openxmlformats.org/officeDocument/2006/relationships/image" Target="../media/image45.jpg"/></Relationships>
</file>

<file path=ppt/slides/_rels/slide11.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18" Type="http://schemas.openxmlformats.org/officeDocument/2006/relationships/image" Target="../media/image65.svg"/><Relationship Id="rId3" Type="http://schemas.openxmlformats.org/officeDocument/2006/relationships/image" Target="../media/image50.png"/><Relationship Id="rId21" Type="http://schemas.openxmlformats.org/officeDocument/2006/relationships/image" Target="../media/image49.png"/><Relationship Id="rId7" Type="http://schemas.openxmlformats.org/officeDocument/2006/relationships/image" Target="../media/image54.png"/><Relationship Id="rId12" Type="http://schemas.openxmlformats.org/officeDocument/2006/relationships/image" Target="../media/image59.svg"/><Relationship Id="rId17" Type="http://schemas.openxmlformats.org/officeDocument/2006/relationships/image" Target="../media/image64.png"/><Relationship Id="rId2" Type="http://schemas.openxmlformats.org/officeDocument/2006/relationships/notesSlide" Target="../notesSlides/notesSlide11.xml"/><Relationship Id="rId16" Type="http://schemas.openxmlformats.org/officeDocument/2006/relationships/image" Target="../media/image63.svg"/><Relationship Id="rId20" Type="http://schemas.openxmlformats.org/officeDocument/2006/relationships/image" Target="../media/image67.svg"/><Relationship Id="rId1" Type="http://schemas.openxmlformats.org/officeDocument/2006/relationships/slideLayout" Target="../slideLayouts/slideLayout11.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svg"/><Relationship Id="rId19" Type="http://schemas.openxmlformats.org/officeDocument/2006/relationships/image" Target="../media/image66.pn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61.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mailto:ljiljana.sovic@blcph.com"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title"/>
          </p:nvPr>
        </p:nvSpPr>
        <p:spPr>
          <a:xfrm>
            <a:off x="1484764" y="1795239"/>
            <a:ext cx="5257793" cy="2057441"/>
          </a:xfrm>
        </p:spPr>
        <p:txBody>
          <a:bodyPr/>
          <a:lstStyle/>
          <a:p>
            <a:r>
              <a:rPr lang="hr-HR" dirty="0">
                <a:solidFill>
                  <a:schemeClr val="bg1">
                    <a:lumMod val="50000"/>
                  </a:schemeClr>
                </a:solidFill>
              </a:rPr>
              <a:t>Ponuda obveznica</a:t>
            </a:r>
            <a:br>
              <a:rPr lang="hr-HR" dirty="0">
                <a:solidFill>
                  <a:schemeClr val="accent6">
                    <a:lumMod val="50000"/>
                    <a:lumOff val="50000"/>
                  </a:schemeClr>
                </a:solidFill>
              </a:rPr>
            </a:br>
            <a:r>
              <a:rPr lang="hr-HR" sz="2500" dirty="0">
                <a:solidFill>
                  <a:schemeClr val="accent6">
                    <a:lumMod val="50000"/>
                    <a:lumOff val="50000"/>
                  </a:schemeClr>
                </a:solidFill>
              </a:rPr>
              <a:t>Otvorena prilika za investiciju s manjim iznosima u velikom projektu  </a:t>
            </a:r>
            <a:endParaRPr lang="en-US" sz="2500" dirty="0">
              <a:solidFill>
                <a:schemeClr val="accent6">
                  <a:lumMod val="50000"/>
                  <a:lumOff val="50000"/>
                </a:schemeClr>
              </a:solidFill>
            </a:endParaRPr>
          </a:p>
        </p:txBody>
      </p:sp>
      <p:pic>
        <p:nvPicPr>
          <p:cNvPr id="30" name="Picture placeholder 29">
            <a:extLst>
              <a:ext uri="{FF2B5EF4-FFF2-40B4-BE49-F238E27FC236}">
                <a16:creationId xmlns:a16="http://schemas.microsoft.com/office/drawing/2014/main" id="{18C88B4D-F554-49C2-A23C-DFE94D4C835B}"/>
              </a:ext>
            </a:extLst>
          </p:cNvPr>
          <p:cNvPicPr>
            <a:picLocks noGrp="1" noChangeAspect="1"/>
          </p:cNvPicPr>
          <p:nvPr>
            <p:ph type="pic" sz="quarter" idx="47"/>
          </p:nvPr>
        </p:nvPicPr>
        <p:blipFill>
          <a:blip r:embed="rId3">
            <a:duotone>
              <a:prstClr val="black"/>
              <a:schemeClr val="accent1">
                <a:tint val="45000"/>
                <a:satMod val="400000"/>
              </a:schemeClr>
            </a:duotone>
          </a:blip>
          <a:srcRect l="20374" r="20374"/>
          <a:stretch/>
        </p:blipFill>
        <p:spPr>
          <a:xfrm>
            <a:off x="6742557" y="821836"/>
            <a:ext cx="4405503" cy="5066346"/>
          </a:xfrm>
        </p:spPr>
      </p:pic>
      <p:sp>
        <p:nvSpPr>
          <p:cNvPr id="10" name="Freeform: Shape 11">
            <a:extLst>
              <a:ext uri="{FF2B5EF4-FFF2-40B4-BE49-F238E27FC236}">
                <a16:creationId xmlns:a16="http://schemas.microsoft.com/office/drawing/2014/main" id="{01A79B69-242C-3AEB-4A42-7A606A54C63A}"/>
              </a:ext>
              <a:ext uri="{C183D7F6-B498-43B3-948B-1728B52AA6E4}">
                <adec:decorative xmlns:adec="http://schemas.microsoft.com/office/drawing/2017/decorative" val="1"/>
              </a:ext>
            </a:extLst>
          </p:cNvPr>
          <p:cNvSpPr/>
          <p:nvPr/>
        </p:nvSpPr>
        <p:spPr>
          <a:xfrm>
            <a:off x="9857505" y="838985"/>
            <a:ext cx="1637958" cy="187385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tx2">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6" name="Pravokutnik 5">
            <a:extLst>
              <a:ext uri="{FF2B5EF4-FFF2-40B4-BE49-F238E27FC236}">
                <a16:creationId xmlns:a16="http://schemas.microsoft.com/office/drawing/2014/main" id="{FAB7BBF1-FE1F-F84B-BE7F-C870CD0E24DE}"/>
              </a:ext>
            </a:extLst>
          </p:cNvPr>
          <p:cNvSpPr/>
          <p:nvPr/>
        </p:nvSpPr>
        <p:spPr>
          <a:xfrm>
            <a:off x="1391478" y="4112661"/>
            <a:ext cx="209888" cy="8372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Title 6">
            <a:extLst>
              <a:ext uri="{FF2B5EF4-FFF2-40B4-BE49-F238E27FC236}">
                <a16:creationId xmlns:a16="http://schemas.microsoft.com/office/drawing/2014/main" id="{7F10E2FD-3F61-F224-C256-13B8277ACE21}"/>
              </a:ext>
            </a:extLst>
          </p:cNvPr>
          <p:cNvSpPr txBox="1">
            <a:spLocks/>
          </p:cNvSpPr>
          <p:nvPr/>
        </p:nvSpPr>
        <p:spPr>
          <a:xfrm>
            <a:off x="191651" y="175661"/>
            <a:ext cx="5599549" cy="20574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6"/>
                </a:solidFill>
                <a:latin typeface="+mj-lt"/>
                <a:ea typeface="+mj-ea"/>
                <a:cs typeface="+mj-cs"/>
              </a:defRPr>
            </a:lvl1pPr>
          </a:lstStyle>
          <a:p>
            <a:r>
              <a:rPr lang="hr-HR" dirty="0">
                <a:solidFill>
                  <a:schemeClr val="bg1">
                    <a:lumMod val="50000"/>
                  </a:schemeClr>
                </a:solidFill>
              </a:rPr>
              <a:t>BETULA projekt d.o.o. </a:t>
            </a:r>
            <a:br>
              <a:rPr lang="hr-HR" dirty="0"/>
            </a:br>
            <a:endParaRPr lang="en-US" sz="2500" dirty="0"/>
          </a:p>
        </p:txBody>
      </p:sp>
      <p:sp>
        <p:nvSpPr>
          <p:cNvPr id="3" name="Freeform: Shape 11">
            <a:extLst>
              <a:ext uri="{FF2B5EF4-FFF2-40B4-BE49-F238E27FC236}">
                <a16:creationId xmlns:a16="http://schemas.microsoft.com/office/drawing/2014/main" id="{134981B1-3959-EB29-8992-27DB5BA60D1E}"/>
              </a:ext>
              <a:ext uri="{C183D7F6-B498-43B3-948B-1728B52AA6E4}">
                <adec:decorative xmlns:adec="http://schemas.microsoft.com/office/drawing/2017/decorative" val="1"/>
              </a:ext>
            </a:extLst>
          </p:cNvPr>
          <p:cNvSpPr/>
          <p:nvPr/>
        </p:nvSpPr>
        <p:spPr>
          <a:xfrm>
            <a:off x="7450667" y="5579533"/>
            <a:ext cx="821266" cy="93980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rgbClr val="002060"/>
          </a:solidFill>
          <a:ln w="190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89844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85">
            <a:extLst>
              <a:ext uri="{FF2B5EF4-FFF2-40B4-BE49-F238E27FC236}">
                <a16:creationId xmlns:a16="http://schemas.microsoft.com/office/drawing/2014/main" id="{1E3F7726-AC85-55B8-BDED-51E7BA85CD1C}"/>
              </a:ext>
            </a:extLst>
          </p:cNvPr>
          <p:cNvSpPr>
            <a:spLocks noGrp="1"/>
          </p:cNvSpPr>
          <p:nvPr>
            <p:ph type="title"/>
          </p:nvPr>
        </p:nvSpPr>
        <p:spPr>
          <a:xfrm>
            <a:off x="788126" y="195443"/>
            <a:ext cx="10515600" cy="1325563"/>
          </a:xfrm>
        </p:spPr>
        <p:txBody>
          <a:bodyPr/>
          <a:lstStyle/>
          <a:p>
            <a:r>
              <a:rPr lang="hr-HR" sz="3800" dirty="0">
                <a:solidFill>
                  <a:schemeClr val="accent6">
                    <a:lumMod val="50000"/>
                    <a:lumOff val="50000"/>
                  </a:schemeClr>
                </a:solidFill>
              </a:rPr>
              <a:t>Ključne faze razvoja </a:t>
            </a:r>
            <a:endParaRPr lang="en-US" sz="3800" dirty="0">
              <a:solidFill>
                <a:schemeClr val="accent6">
                  <a:lumMod val="50000"/>
                  <a:lumOff val="50000"/>
                </a:schemeClr>
              </a:solidFill>
            </a:endParaRPr>
          </a:p>
        </p:txBody>
      </p:sp>
      <p:pic>
        <p:nvPicPr>
          <p:cNvPr id="8" name="Picture Placeholder 7">
            <a:extLst>
              <a:ext uri="{FF2B5EF4-FFF2-40B4-BE49-F238E27FC236}">
                <a16:creationId xmlns:a16="http://schemas.microsoft.com/office/drawing/2014/main" id="{66D3A5E9-F687-402F-8477-EE4CD418CA67}"/>
              </a:ext>
            </a:extLst>
          </p:cNvPr>
          <p:cNvPicPr>
            <a:picLocks noGrp="1" noChangeAspect="1"/>
          </p:cNvPicPr>
          <p:nvPr>
            <p:ph type="pic" sz="quarter" idx="57"/>
          </p:nvPr>
        </p:nvPicPr>
        <p:blipFill>
          <a:blip r:embed="rId3"/>
          <a:srcRect/>
          <a:stretch/>
        </p:blipFill>
        <p:spPr>
          <a:xfrm>
            <a:off x="958432" y="2073439"/>
            <a:ext cx="1621032" cy="1841551"/>
          </a:xfrm>
        </p:spPr>
      </p:pic>
      <p:sp>
        <p:nvSpPr>
          <p:cNvPr id="29" name="Text Placeholder">
            <a:extLst>
              <a:ext uri="{FF2B5EF4-FFF2-40B4-BE49-F238E27FC236}">
                <a16:creationId xmlns:a16="http://schemas.microsoft.com/office/drawing/2014/main" id="{0490F6D4-84D0-42DF-A807-E56706B577D6}"/>
              </a:ext>
            </a:extLst>
          </p:cNvPr>
          <p:cNvSpPr>
            <a:spLocks noGrp="1"/>
          </p:cNvSpPr>
          <p:nvPr>
            <p:ph type="body" sz="quarter" idx="27"/>
          </p:nvPr>
        </p:nvSpPr>
        <p:spPr>
          <a:xfrm>
            <a:off x="596406" y="4193776"/>
            <a:ext cx="1877575" cy="506399"/>
          </a:xfrm>
        </p:spPr>
        <p:txBody>
          <a:bodyPr/>
          <a:lstStyle/>
          <a:p>
            <a:r>
              <a:rPr lang="hr-HR" altLang="zh-CN" sz="1600" dirty="0">
                <a:solidFill>
                  <a:schemeClr val="accent6">
                    <a:lumMod val="50000"/>
                    <a:lumOff val="50000"/>
                  </a:schemeClr>
                </a:solidFill>
              </a:rPr>
              <a:t>Karakterizacija kompleksa (DRC) </a:t>
            </a:r>
            <a:endParaRPr lang="en-US" altLang="zh-CN" sz="1600" dirty="0">
              <a:solidFill>
                <a:schemeClr val="accent6">
                  <a:lumMod val="50000"/>
                  <a:lumOff val="50000"/>
                </a:schemeClr>
              </a:solidFill>
            </a:endParaRPr>
          </a:p>
          <a:p>
            <a:endParaRPr lang="zh-CN" altLang="en-US" dirty="0"/>
          </a:p>
        </p:txBody>
      </p:sp>
      <p:sp>
        <p:nvSpPr>
          <p:cNvPr id="30" name="Text Placeholder">
            <a:extLst>
              <a:ext uri="{FF2B5EF4-FFF2-40B4-BE49-F238E27FC236}">
                <a16:creationId xmlns:a16="http://schemas.microsoft.com/office/drawing/2014/main" id="{99E3B6AA-5679-428D-B466-0173CBC55728}"/>
              </a:ext>
            </a:extLst>
          </p:cNvPr>
          <p:cNvSpPr>
            <a:spLocks noGrp="1"/>
          </p:cNvSpPr>
          <p:nvPr>
            <p:ph type="body" sz="quarter" idx="28"/>
          </p:nvPr>
        </p:nvSpPr>
        <p:spPr>
          <a:xfrm>
            <a:off x="311998" y="5007729"/>
            <a:ext cx="2392466" cy="898923"/>
          </a:xfrm>
        </p:spPr>
        <p:txBody>
          <a:bodyPr/>
          <a:lstStyle/>
          <a:p>
            <a:r>
              <a:rPr lang="hr-HR" altLang="zh-CN" dirty="0">
                <a:solidFill>
                  <a:schemeClr val="tx1">
                    <a:lumMod val="50000"/>
                    <a:lumOff val="50000"/>
                  </a:schemeClr>
                </a:solidFill>
              </a:rPr>
              <a:t>Detaljna analiza</a:t>
            </a:r>
            <a:r>
              <a:rPr lang="en-US" altLang="zh-CN" dirty="0">
                <a:solidFill>
                  <a:schemeClr val="tx1">
                    <a:lumMod val="50000"/>
                    <a:lumOff val="50000"/>
                  </a:schemeClr>
                </a:solidFill>
              </a:rPr>
              <a:t> </a:t>
            </a:r>
            <a:r>
              <a:rPr lang="hr-HR" noProof="0" dirty="0">
                <a:solidFill>
                  <a:schemeClr val="tx1">
                    <a:lumMod val="50000"/>
                    <a:lumOff val="50000"/>
                  </a:schemeClr>
                </a:solidFill>
              </a:rPr>
              <a:t>svojstava</a:t>
            </a:r>
            <a:r>
              <a:rPr lang="en-US" altLang="zh-CN" dirty="0">
                <a:solidFill>
                  <a:schemeClr val="tx1">
                    <a:lumMod val="50000"/>
                    <a:lumOff val="50000"/>
                  </a:schemeClr>
                </a:solidFill>
              </a:rPr>
              <a:t> </a:t>
            </a:r>
            <a:r>
              <a:rPr lang="hr-HR" noProof="0" dirty="0">
                <a:solidFill>
                  <a:schemeClr val="tx1">
                    <a:lumMod val="50000"/>
                    <a:lumOff val="50000"/>
                  </a:schemeClr>
                </a:solidFill>
              </a:rPr>
              <a:t>aktivne</a:t>
            </a:r>
            <a:r>
              <a:rPr lang="en-US" altLang="zh-CN" dirty="0">
                <a:solidFill>
                  <a:schemeClr val="tx1">
                    <a:lumMod val="50000"/>
                    <a:lumOff val="50000"/>
                  </a:schemeClr>
                </a:solidFill>
              </a:rPr>
              <a:t> </a:t>
            </a:r>
            <a:r>
              <a:rPr lang="hr-HR" noProof="0" dirty="0">
                <a:solidFill>
                  <a:schemeClr val="tx1">
                    <a:lumMod val="50000"/>
                    <a:lumOff val="50000"/>
                  </a:schemeClr>
                </a:solidFill>
              </a:rPr>
              <a:t>supstance</a:t>
            </a:r>
            <a:r>
              <a:rPr lang="en-US" altLang="zh-CN" dirty="0">
                <a:solidFill>
                  <a:schemeClr val="tx1">
                    <a:lumMod val="50000"/>
                    <a:lumOff val="50000"/>
                  </a:schemeClr>
                </a:solidFill>
              </a:rPr>
              <a:t> </a:t>
            </a:r>
            <a:r>
              <a:rPr lang="hr-HR" altLang="zh-CN" dirty="0">
                <a:solidFill>
                  <a:schemeClr val="tx1">
                    <a:lumMod val="50000"/>
                    <a:lumOff val="50000"/>
                  </a:schemeClr>
                </a:solidFill>
              </a:rPr>
              <a:t>i stvaranje kompleksa s iono-izmjenjivačkom smolom</a:t>
            </a:r>
            <a:endParaRPr lang="zh-CN" altLang="en-US" dirty="0">
              <a:solidFill>
                <a:schemeClr val="tx1">
                  <a:lumMod val="50000"/>
                  <a:lumOff val="50000"/>
                </a:schemeClr>
              </a:solidFill>
            </a:endParaRPr>
          </a:p>
        </p:txBody>
      </p:sp>
      <p:pic>
        <p:nvPicPr>
          <p:cNvPr id="10" name="Picture Placeholder 9">
            <a:extLst>
              <a:ext uri="{FF2B5EF4-FFF2-40B4-BE49-F238E27FC236}">
                <a16:creationId xmlns:a16="http://schemas.microsoft.com/office/drawing/2014/main" id="{D249D9CF-86A2-4E7B-8B6F-D02EE968C997}"/>
              </a:ext>
            </a:extLst>
          </p:cNvPr>
          <p:cNvPicPr>
            <a:picLocks noGrp="1" noChangeAspect="1"/>
          </p:cNvPicPr>
          <p:nvPr>
            <p:ph type="pic" sz="quarter" idx="58"/>
          </p:nvPr>
        </p:nvPicPr>
        <p:blipFill>
          <a:blip r:embed="rId4"/>
          <a:srcRect/>
          <a:stretch/>
        </p:blipFill>
        <p:spPr/>
      </p:pic>
      <p:sp>
        <p:nvSpPr>
          <p:cNvPr id="37" name="Text Placeholder">
            <a:extLst>
              <a:ext uri="{FF2B5EF4-FFF2-40B4-BE49-F238E27FC236}">
                <a16:creationId xmlns:a16="http://schemas.microsoft.com/office/drawing/2014/main" id="{3A30B02E-FBE1-41C5-AF6E-E1013275E84A}"/>
              </a:ext>
            </a:extLst>
          </p:cNvPr>
          <p:cNvSpPr>
            <a:spLocks noGrp="1"/>
          </p:cNvSpPr>
          <p:nvPr>
            <p:ph type="body" sz="quarter" idx="49"/>
          </p:nvPr>
        </p:nvSpPr>
        <p:spPr>
          <a:xfrm>
            <a:off x="2596639" y="4177456"/>
            <a:ext cx="2559753" cy="506399"/>
          </a:xfrm>
        </p:spPr>
        <p:txBody>
          <a:bodyPr/>
          <a:lstStyle/>
          <a:p>
            <a:r>
              <a:rPr lang="hr-HR" altLang="zh-CN" sz="1600" dirty="0">
                <a:solidFill>
                  <a:schemeClr val="accent6">
                    <a:lumMod val="50000"/>
                    <a:lumOff val="50000"/>
                  </a:schemeClr>
                </a:solidFill>
              </a:rPr>
              <a:t>Finalizacija prototipa i pilot proizvodnja (GMP) </a:t>
            </a:r>
            <a:endParaRPr lang="en-US" altLang="zh-CN" sz="1600" dirty="0">
              <a:solidFill>
                <a:schemeClr val="accent6">
                  <a:lumMod val="50000"/>
                  <a:lumOff val="50000"/>
                </a:schemeClr>
              </a:solidFill>
            </a:endParaRPr>
          </a:p>
          <a:p>
            <a:endParaRPr lang="zh-CN" altLang="en-US" dirty="0"/>
          </a:p>
        </p:txBody>
      </p:sp>
      <p:sp>
        <p:nvSpPr>
          <p:cNvPr id="38" name="Text Placeholder">
            <a:extLst>
              <a:ext uri="{FF2B5EF4-FFF2-40B4-BE49-F238E27FC236}">
                <a16:creationId xmlns:a16="http://schemas.microsoft.com/office/drawing/2014/main" id="{6BEF3457-28AE-41BA-B285-C77561919C1A}"/>
              </a:ext>
            </a:extLst>
          </p:cNvPr>
          <p:cNvSpPr>
            <a:spLocks noGrp="1"/>
          </p:cNvSpPr>
          <p:nvPr>
            <p:ph type="body" sz="quarter" idx="50"/>
          </p:nvPr>
        </p:nvSpPr>
        <p:spPr>
          <a:xfrm>
            <a:off x="2916311" y="5095476"/>
            <a:ext cx="2062089" cy="1168670"/>
          </a:xfrm>
        </p:spPr>
        <p:txBody>
          <a:bodyPr/>
          <a:lstStyle/>
          <a:p>
            <a:r>
              <a:rPr lang="hr-HR" altLang="zh-CN" dirty="0">
                <a:solidFill>
                  <a:schemeClr val="tx1">
                    <a:lumMod val="50000"/>
                    <a:lumOff val="50000"/>
                  </a:schemeClr>
                </a:solidFill>
              </a:rPr>
              <a:t>Dovršetak prototipa u laboratorijskim okvirima i proizvodnja formulacije u  certificiranom procesu</a:t>
            </a:r>
            <a:endParaRPr lang="zh-CN" altLang="en-US" dirty="0">
              <a:solidFill>
                <a:schemeClr val="tx1">
                  <a:lumMod val="50000"/>
                  <a:lumOff val="50000"/>
                </a:schemeClr>
              </a:solidFill>
            </a:endParaRPr>
          </a:p>
        </p:txBody>
      </p:sp>
      <p:pic>
        <p:nvPicPr>
          <p:cNvPr id="12" name="Picture Placeholder 11">
            <a:extLst>
              <a:ext uri="{FF2B5EF4-FFF2-40B4-BE49-F238E27FC236}">
                <a16:creationId xmlns:a16="http://schemas.microsoft.com/office/drawing/2014/main" id="{3D51D04D-653C-45AE-9DDF-BE96BA267A6B}"/>
              </a:ext>
            </a:extLst>
          </p:cNvPr>
          <p:cNvPicPr>
            <a:picLocks noGrp="1" noChangeAspect="1"/>
          </p:cNvPicPr>
          <p:nvPr>
            <p:ph type="pic" sz="quarter" idx="59"/>
          </p:nvPr>
        </p:nvPicPr>
        <p:blipFill>
          <a:blip r:embed="rId5"/>
          <a:srcRect/>
          <a:stretch/>
        </p:blipFill>
        <p:spPr/>
      </p:pic>
      <p:sp>
        <p:nvSpPr>
          <p:cNvPr id="39" name="Text Placeholder">
            <a:extLst>
              <a:ext uri="{FF2B5EF4-FFF2-40B4-BE49-F238E27FC236}">
                <a16:creationId xmlns:a16="http://schemas.microsoft.com/office/drawing/2014/main" id="{1B558BFC-AA9F-4991-A6BB-D56BEC07C16E}"/>
              </a:ext>
            </a:extLst>
          </p:cNvPr>
          <p:cNvSpPr>
            <a:spLocks noGrp="1"/>
          </p:cNvSpPr>
          <p:nvPr>
            <p:ph type="body" sz="quarter" idx="51"/>
          </p:nvPr>
        </p:nvSpPr>
        <p:spPr>
          <a:xfrm>
            <a:off x="5133419" y="4219216"/>
            <a:ext cx="2024072" cy="506399"/>
          </a:xfrm>
        </p:spPr>
        <p:txBody>
          <a:bodyPr/>
          <a:lstStyle/>
          <a:p>
            <a:r>
              <a:rPr lang="hr-HR" altLang="zh-CN" sz="1600" dirty="0">
                <a:solidFill>
                  <a:schemeClr val="accent6">
                    <a:lumMod val="50000"/>
                    <a:lumOff val="50000"/>
                  </a:schemeClr>
                </a:solidFill>
              </a:rPr>
              <a:t>Provedba pilot studije </a:t>
            </a:r>
            <a:endParaRPr lang="en-US" altLang="zh-CN" sz="1600" dirty="0">
              <a:solidFill>
                <a:schemeClr val="accent6">
                  <a:lumMod val="50000"/>
                  <a:lumOff val="50000"/>
                </a:schemeClr>
              </a:solidFill>
            </a:endParaRPr>
          </a:p>
          <a:p>
            <a:endParaRPr lang="zh-CN" altLang="en-US" dirty="0"/>
          </a:p>
        </p:txBody>
      </p:sp>
      <p:sp>
        <p:nvSpPr>
          <p:cNvPr id="40" name="Text Placeholder">
            <a:extLst>
              <a:ext uri="{FF2B5EF4-FFF2-40B4-BE49-F238E27FC236}">
                <a16:creationId xmlns:a16="http://schemas.microsoft.com/office/drawing/2014/main" id="{17095E6E-F279-4342-B53E-E53B820336B3}"/>
              </a:ext>
            </a:extLst>
          </p:cNvPr>
          <p:cNvSpPr>
            <a:spLocks noGrp="1"/>
          </p:cNvSpPr>
          <p:nvPr>
            <p:ph type="body" sz="quarter" idx="52"/>
          </p:nvPr>
        </p:nvSpPr>
        <p:spPr>
          <a:xfrm>
            <a:off x="5328353" y="5007730"/>
            <a:ext cx="1691687" cy="986670"/>
          </a:xfrm>
        </p:spPr>
        <p:txBody>
          <a:bodyPr/>
          <a:lstStyle/>
          <a:p>
            <a:r>
              <a:rPr lang="hr-HR" altLang="zh-CN" dirty="0">
                <a:solidFill>
                  <a:schemeClr val="tx1">
                    <a:lumMod val="50000"/>
                    <a:lumOff val="50000"/>
                  </a:schemeClr>
                </a:solidFill>
              </a:rPr>
              <a:t>Provjera učinkovitosti nove formulacije lijeka</a:t>
            </a:r>
            <a:endParaRPr lang="en-US" altLang="zh-CN" dirty="0">
              <a:solidFill>
                <a:schemeClr val="tx1">
                  <a:lumMod val="50000"/>
                  <a:lumOff val="50000"/>
                </a:schemeClr>
              </a:solidFill>
            </a:endParaRPr>
          </a:p>
        </p:txBody>
      </p:sp>
      <p:pic>
        <p:nvPicPr>
          <p:cNvPr id="14" name="Picture Placeholder 13">
            <a:extLst>
              <a:ext uri="{FF2B5EF4-FFF2-40B4-BE49-F238E27FC236}">
                <a16:creationId xmlns:a16="http://schemas.microsoft.com/office/drawing/2014/main" id="{33C59A08-3A06-4556-AC83-C1337E73D0B3}"/>
              </a:ext>
            </a:extLst>
          </p:cNvPr>
          <p:cNvPicPr>
            <a:picLocks noGrp="1" noChangeAspect="1"/>
          </p:cNvPicPr>
          <p:nvPr>
            <p:ph type="pic" sz="quarter" idx="60"/>
          </p:nvPr>
        </p:nvPicPr>
        <p:blipFill>
          <a:blip r:embed="rId6"/>
          <a:srcRect/>
          <a:stretch/>
        </p:blipFill>
        <p:spPr>
          <a:xfrm>
            <a:off x="7361472" y="2073439"/>
            <a:ext cx="1621032" cy="1841551"/>
          </a:xfrm>
        </p:spPr>
      </p:pic>
      <p:sp>
        <p:nvSpPr>
          <p:cNvPr id="41" name="Text Placeholder">
            <a:extLst>
              <a:ext uri="{FF2B5EF4-FFF2-40B4-BE49-F238E27FC236}">
                <a16:creationId xmlns:a16="http://schemas.microsoft.com/office/drawing/2014/main" id="{DBA8686B-D3EF-40DF-939C-F875885DD598}"/>
              </a:ext>
            </a:extLst>
          </p:cNvPr>
          <p:cNvSpPr>
            <a:spLocks noGrp="1"/>
          </p:cNvSpPr>
          <p:nvPr>
            <p:ph type="body" sz="quarter" idx="53"/>
          </p:nvPr>
        </p:nvSpPr>
        <p:spPr>
          <a:xfrm>
            <a:off x="7157491" y="4238864"/>
            <a:ext cx="2320313" cy="506399"/>
          </a:xfrm>
        </p:spPr>
        <p:txBody>
          <a:bodyPr/>
          <a:lstStyle/>
          <a:p>
            <a:r>
              <a:rPr lang="hr-HR" altLang="zh-CN" sz="1600" dirty="0">
                <a:solidFill>
                  <a:schemeClr val="accent6">
                    <a:lumMod val="50000"/>
                    <a:lumOff val="50000"/>
                  </a:schemeClr>
                </a:solidFill>
              </a:rPr>
              <a:t>Studje bioraspoloživosti</a:t>
            </a:r>
            <a:endParaRPr lang="en-US" altLang="zh-CN" sz="1600" dirty="0">
              <a:solidFill>
                <a:schemeClr val="accent6">
                  <a:lumMod val="50000"/>
                  <a:lumOff val="50000"/>
                </a:schemeClr>
              </a:solidFill>
            </a:endParaRPr>
          </a:p>
          <a:p>
            <a:endParaRPr lang="zh-CN" altLang="en-US" dirty="0"/>
          </a:p>
        </p:txBody>
      </p:sp>
      <p:sp>
        <p:nvSpPr>
          <p:cNvPr id="42" name="Text Placeholder">
            <a:extLst>
              <a:ext uri="{FF2B5EF4-FFF2-40B4-BE49-F238E27FC236}">
                <a16:creationId xmlns:a16="http://schemas.microsoft.com/office/drawing/2014/main" id="{6BF979FF-A4F0-4625-889A-AB985F98B2D4}"/>
              </a:ext>
            </a:extLst>
          </p:cNvPr>
          <p:cNvSpPr>
            <a:spLocks noGrp="1"/>
          </p:cNvSpPr>
          <p:nvPr>
            <p:ph type="body" sz="quarter" idx="54"/>
          </p:nvPr>
        </p:nvSpPr>
        <p:spPr>
          <a:xfrm>
            <a:off x="7095070" y="5007730"/>
            <a:ext cx="2392466" cy="1210189"/>
          </a:xfrm>
        </p:spPr>
        <p:txBody>
          <a:bodyPr/>
          <a:lstStyle/>
          <a:p>
            <a:pPr lvl="0"/>
            <a:r>
              <a:rPr lang="hr-HR" dirty="0">
                <a:solidFill>
                  <a:schemeClr val="tx1">
                    <a:lumMod val="50000"/>
                    <a:lumOff val="50000"/>
                  </a:schemeClr>
                </a:solidFill>
              </a:rPr>
              <a:t>Daljnje ispitivanje nove formualcije lijeka, usporedba s postojećim proizvodima na tržištu</a:t>
            </a:r>
            <a:endParaRPr lang="en-US" dirty="0">
              <a:solidFill>
                <a:schemeClr val="tx1">
                  <a:lumMod val="50000"/>
                  <a:lumOff val="50000"/>
                </a:schemeClr>
              </a:solidFill>
            </a:endParaRPr>
          </a:p>
        </p:txBody>
      </p:sp>
      <p:pic>
        <p:nvPicPr>
          <p:cNvPr id="90" name="Picture Placeholder 89">
            <a:extLst>
              <a:ext uri="{FF2B5EF4-FFF2-40B4-BE49-F238E27FC236}">
                <a16:creationId xmlns:a16="http://schemas.microsoft.com/office/drawing/2014/main" id="{241F4F4E-4DAB-34E3-D036-85F0CB76A536}"/>
              </a:ext>
            </a:extLst>
          </p:cNvPr>
          <p:cNvPicPr>
            <a:picLocks noGrp="1" noChangeAspect="1"/>
          </p:cNvPicPr>
          <p:nvPr>
            <p:ph type="pic" sz="quarter" idx="61"/>
          </p:nvPr>
        </p:nvPicPr>
        <p:blipFill>
          <a:blip r:embed="rId7"/>
          <a:srcRect/>
          <a:stretch/>
        </p:blipFill>
        <p:spPr>
          <a:xfrm>
            <a:off x="9499720" y="2073439"/>
            <a:ext cx="1621032" cy="1841551"/>
          </a:xfrm>
        </p:spPr>
      </p:pic>
      <p:sp>
        <p:nvSpPr>
          <p:cNvPr id="43" name="Text Placeholder">
            <a:extLst>
              <a:ext uri="{FF2B5EF4-FFF2-40B4-BE49-F238E27FC236}">
                <a16:creationId xmlns:a16="http://schemas.microsoft.com/office/drawing/2014/main" id="{759A333C-6D37-427A-BE2A-4C2660134A5A}"/>
              </a:ext>
            </a:extLst>
          </p:cNvPr>
          <p:cNvSpPr>
            <a:spLocks noGrp="1"/>
          </p:cNvSpPr>
          <p:nvPr>
            <p:ph type="body" sz="quarter" idx="55"/>
          </p:nvPr>
        </p:nvSpPr>
        <p:spPr>
          <a:xfrm>
            <a:off x="9487536" y="4197104"/>
            <a:ext cx="2015797" cy="506399"/>
          </a:xfrm>
        </p:spPr>
        <p:txBody>
          <a:bodyPr/>
          <a:lstStyle/>
          <a:p>
            <a:r>
              <a:rPr lang="hr-HR" altLang="zh-CN" sz="1600" dirty="0">
                <a:solidFill>
                  <a:schemeClr val="accent6">
                    <a:lumMod val="50000"/>
                    <a:lumOff val="50000"/>
                  </a:schemeClr>
                </a:solidFill>
              </a:rPr>
              <a:t>Komercijalizacija (licenciranje) </a:t>
            </a:r>
            <a:endParaRPr lang="en-US" altLang="zh-CN" sz="1600" dirty="0">
              <a:solidFill>
                <a:schemeClr val="accent6">
                  <a:lumMod val="50000"/>
                  <a:lumOff val="50000"/>
                </a:schemeClr>
              </a:solidFill>
            </a:endParaRPr>
          </a:p>
          <a:p>
            <a:endParaRPr lang="zh-CN" altLang="en-US" dirty="0"/>
          </a:p>
        </p:txBody>
      </p:sp>
      <p:sp>
        <p:nvSpPr>
          <p:cNvPr id="50" name="Text Placeholder">
            <a:extLst>
              <a:ext uri="{FF2B5EF4-FFF2-40B4-BE49-F238E27FC236}">
                <a16:creationId xmlns:a16="http://schemas.microsoft.com/office/drawing/2014/main" id="{4E9BE8F8-2FF1-43CB-B1AA-4F07E411D171}"/>
              </a:ext>
            </a:extLst>
          </p:cNvPr>
          <p:cNvSpPr>
            <a:spLocks noGrp="1"/>
          </p:cNvSpPr>
          <p:nvPr>
            <p:ph type="body" sz="quarter" idx="56"/>
          </p:nvPr>
        </p:nvSpPr>
        <p:spPr>
          <a:xfrm>
            <a:off x="9579795" y="5028592"/>
            <a:ext cx="2103467" cy="1058941"/>
          </a:xfrm>
        </p:spPr>
        <p:txBody>
          <a:bodyPr/>
          <a:lstStyle/>
          <a:p>
            <a:r>
              <a:rPr lang="hr-HR" altLang="zh-CN" dirty="0">
                <a:solidFill>
                  <a:schemeClr val="tx1">
                    <a:lumMod val="50000"/>
                    <a:lumOff val="50000"/>
                  </a:schemeClr>
                </a:solidFill>
              </a:rPr>
              <a:t>Izrada paketa za komercijalizaciju (patenti i rezultati istraživanja) Ustupanje licence velikoj farmaceutskoj industriji.</a:t>
            </a:r>
            <a:endParaRPr lang="zh-CN" altLang="en-US"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558D9DED-0D81-19D6-DF40-E6B4B5BFEF9E}"/>
              </a:ext>
            </a:extLst>
          </p:cNvPr>
          <p:cNvSpPr>
            <a:spLocks noGrp="1"/>
          </p:cNvSpPr>
          <p:nvPr>
            <p:ph type="sldNum" sz="quarter" idx="63"/>
          </p:nvPr>
        </p:nvSpPr>
        <p:spPr/>
        <p:txBody>
          <a:bodyPr/>
          <a:lstStyle/>
          <a:p>
            <a:fld id="{47FEACEE-25B4-4A2D-B147-27296E36371D}" type="slidenum">
              <a:rPr lang="en-US" altLang="zh-CN" smtClean="0">
                <a:solidFill>
                  <a:schemeClr val="tx1">
                    <a:lumMod val="50000"/>
                    <a:lumOff val="50000"/>
                  </a:schemeClr>
                </a:solidFill>
              </a:rPr>
              <a:pPr/>
              <a:t>10</a:t>
            </a:fld>
            <a:endParaRPr lang="en-US" altLang="zh-CN" dirty="0">
              <a:solidFill>
                <a:schemeClr val="tx1">
                  <a:lumMod val="50000"/>
                  <a:lumOff val="50000"/>
                </a:schemeClr>
              </a:solidFill>
            </a:endParaRPr>
          </a:p>
        </p:txBody>
      </p:sp>
      <p:sp>
        <p:nvSpPr>
          <p:cNvPr id="2" name="Footer Placeholder 3">
            <a:extLst>
              <a:ext uri="{FF2B5EF4-FFF2-40B4-BE49-F238E27FC236}">
                <a16:creationId xmlns:a16="http://schemas.microsoft.com/office/drawing/2014/main" id="{CE2F09C5-4882-1B5F-356A-CE2957482593}"/>
              </a:ext>
            </a:extLst>
          </p:cNvPr>
          <p:cNvSpPr txBox="1">
            <a:spLocks/>
          </p:cNvSpPr>
          <p:nvPr/>
        </p:nvSpPr>
        <p:spPr>
          <a:xfrm>
            <a:off x="539239" y="6521763"/>
            <a:ext cx="411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100" dirty="0">
                <a:solidFill>
                  <a:schemeClr val="accent6">
                    <a:lumMod val="50000"/>
                    <a:lumOff val="50000"/>
                  </a:schemeClr>
                </a:solidFill>
              </a:rPr>
              <a:t>Ponuda obveznica – BETULA projekt d.o.o. </a:t>
            </a:r>
            <a:endParaRPr lang="en-US" sz="1100" dirty="0">
              <a:solidFill>
                <a:schemeClr val="accent6">
                  <a:lumMod val="50000"/>
                  <a:lumOff val="50000"/>
                </a:schemeClr>
              </a:solidFill>
            </a:endParaRPr>
          </a:p>
        </p:txBody>
      </p:sp>
      <p:pic>
        <p:nvPicPr>
          <p:cNvPr id="3" name="Slika 2">
            <a:extLst>
              <a:ext uri="{FF2B5EF4-FFF2-40B4-BE49-F238E27FC236}">
                <a16:creationId xmlns:a16="http://schemas.microsoft.com/office/drawing/2014/main" id="{77E9EB1D-999D-4DC2-CE86-665491F782A8}"/>
              </a:ext>
            </a:extLst>
          </p:cNvPr>
          <p:cNvPicPr>
            <a:picLocks noChangeAspect="1"/>
          </p:cNvPicPr>
          <p:nvPr/>
        </p:nvPicPr>
        <p:blipFill>
          <a:blip r:embed="rId8"/>
          <a:stretch>
            <a:fillRect/>
          </a:stretch>
        </p:blipFill>
        <p:spPr>
          <a:xfrm>
            <a:off x="35955" y="6264146"/>
            <a:ext cx="573074" cy="573074"/>
          </a:xfrm>
          <a:prstGeom prst="rect">
            <a:avLst/>
          </a:prstGeom>
        </p:spPr>
      </p:pic>
    </p:spTree>
    <p:extLst>
      <p:ext uri="{BB962C8B-B14F-4D97-AF65-F5344CB8AC3E}">
        <p14:creationId xmlns:p14="http://schemas.microsoft.com/office/powerpoint/2010/main" val="251714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CC641-FAF4-0C32-E02D-4C970536A539}"/>
            </a:ext>
          </a:extLst>
        </p:cNvPr>
        <p:cNvGrpSpPr/>
        <p:nvPr/>
      </p:nvGrpSpPr>
      <p:grpSpPr>
        <a:xfrm>
          <a:off x="0" y="0"/>
          <a:ext cx="0" cy="0"/>
          <a:chOff x="0" y="0"/>
          <a:chExt cx="0" cy="0"/>
        </a:xfrm>
      </p:grpSpPr>
      <p:sp>
        <p:nvSpPr>
          <p:cNvPr id="38" name="Title 37">
            <a:extLst>
              <a:ext uri="{FF2B5EF4-FFF2-40B4-BE49-F238E27FC236}">
                <a16:creationId xmlns:a16="http://schemas.microsoft.com/office/drawing/2014/main" id="{5325746A-3F35-ED25-AF1E-D893B2D7A67A}"/>
              </a:ext>
            </a:extLst>
          </p:cNvPr>
          <p:cNvSpPr>
            <a:spLocks noGrp="1"/>
          </p:cNvSpPr>
          <p:nvPr>
            <p:ph type="title"/>
          </p:nvPr>
        </p:nvSpPr>
        <p:spPr>
          <a:xfrm>
            <a:off x="3200311" y="190016"/>
            <a:ext cx="3352801" cy="634148"/>
          </a:xfrm>
        </p:spPr>
        <p:txBody>
          <a:bodyPr/>
          <a:lstStyle/>
          <a:p>
            <a:r>
              <a:rPr lang="hr-HR" sz="2500" dirty="0">
                <a:solidFill>
                  <a:schemeClr val="accent6">
                    <a:lumMod val="50000"/>
                    <a:lumOff val="50000"/>
                  </a:schemeClr>
                </a:solidFill>
              </a:rPr>
              <a:t>Prednosti za ulagatelje  </a:t>
            </a:r>
            <a:endParaRPr lang="en-US" sz="2500" dirty="0">
              <a:solidFill>
                <a:schemeClr val="accent6">
                  <a:lumMod val="50000"/>
                  <a:lumOff val="50000"/>
                </a:schemeClr>
              </a:solidFill>
            </a:endParaRPr>
          </a:p>
        </p:txBody>
      </p:sp>
      <p:sp>
        <p:nvSpPr>
          <p:cNvPr id="50" name="Text Placeholder 49">
            <a:extLst>
              <a:ext uri="{FF2B5EF4-FFF2-40B4-BE49-F238E27FC236}">
                <a16:creationId xmlns:a16="http://schemas.microsoft.com/office/drawing/2014/main" id="{DFD07C1C-EDE6-BD98-E433-F2AC74821F56}"/>
              </a:ext>
            </a:extLst>
          </p:cNvPr>
          <p:cNvSpPr>
            <a:spLocks noGrp="1"/>
          </p:cNvSpPr>
          <p:nvPr>
            <p:ph type="body" sz="quarter" idx="32"/>
          </p:nvPr>
        </p:nvSpPr>
        <p:spPr>
          <a:xfrm>
            <a:off x="3260785" y="706209"/>
            <a:ext cx="8313147" cy="2256530"/>
          </a:xfrm>
          <a:ln>
            <a:noFill/>
          </a:ln>
        </p:spPr>
        <p:txBody>
          <a:bodyPr/>
          <a:lstStyle/>
          <a:p>
            <a:pPr marL="285750" lvl="0" indent="-285750" algn="just">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rPr>
              <a:t>Prilika za rani ulazak u visokotehnološki projekt </a:t>
            </a:r>
          </a:p>
          <a:p>
            <a:pPr marL="285750" lvl="0" indent="-285750" algn="just">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rPr>
              <a:t>Inovativna tehnologija s potvrđenom IP zaštitom </a:t>
            </a:r>
          </a:p>
          <a:p>
            <a:pPr marL="285750" lvl="0" indent="-285750" algn="just">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rPr>
              <a:t>Transparentan proces i angažman stručnih savjetnika</a:t>
            </a:r>
          </a:p>
          <a:p>
            <a:pPr marL="285750" lvl="0" indent="-285750" algn="just">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rPr>
              <a:t>Tehnologija zaštićena patentima u brojnim državama uključujući SAD, EU i Japan </a:t>
            </a:r>
          </a:p>
          <a:p>
            <a:pPr marL="285750" lvl="0" indent="-285750" algn="just">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rPr>
              <a:t>Poboljšanje brojnih terapija (Parkinsonova bolest, depresija, hipertenzija...) </a:t>
            </a:r>
          </a:p>
          <a:p>
            <a:pPr marL="285750" lvl="0" indent="-285750" algn="just">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rPr>
              <a:t>Mogućnost proizvodnje blockbuster proizvoda (prihod u milijardama)</a:t>
            </a:r>
          </a:p>
          <a:p>
            <a:pPr marL="285750" lvl="0" indent="-285750" algn="just">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rPr>
              <a:t>Nema postojećih dugovanja   ili sudskih postupaka – čista pozicija. </a:t>
            </a:r>
          </a:p>
          <a:p>
            <a:pPr marL="285750" lvl="0" indent="-285750" algn="just">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rPr>
              <a:t>Brzi ulazak na tržište putem licenciranja farmaceutskim kompanijama </a:t>
            </a:r>
          </a:p>
          <a:p>
            <a:pPr marL="285750" lvl="0" indent="-285750" algn="just">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rPr>
              <a:t>Dugoročni prihodi kroz proizvodnju i distribuciju </a:t>
            </a:r>
          </a:p>
          <a:p>
            <a:pPr marL="285750" lvl="0" indent="-285750" algn="just">
              <a:buFont typeface="Arial" panose="020B0604020202020204" pitchFamily="34" charset="0"/>
              <a:buChar char="•"/>
            </a:pPr>
            <a:endParaRPr lang="en-US"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A75360B0-89B0-26FE-0D84-DE073E992D85}"/>
              </a:ext>
            </a:extLst>
          </p:cNvPr>
          <p:cNvSpPr>
            <a:spLocks noGrp="1"/>
          </p:cNvSpPr>
          <p:nvPr>
            <p:ph type="sldNum" sz="quarter" idx="55"/>
          </p:nvPr>
        </p:nvSpPr>
        <p:spPr/>
        <p:txBody>
          <a:bodyPr/>
          <a:lstStyle/>
          <a:p>
            <a:fld id="{47FEACEE-25B4-4A2D-B147-27296E36371D}" type="slidenum">
              <a:rPr lang="en-US" altLang="zh-CN" noProof="0" smtClean="0">
                <a:solidFill>
                  <a:schemeClr val="tx1">
                    <a:lumMod val="50000"/>
                    <a:lumOff val="50000"/>
                  </a:schemeClr>
                </a:solidFill>
              </a:rPr>
              <a:pPr/>
              <a:t>11</a:t>
            </a:fld>
            <a:endParaRPr lang="en-US" altLang="zh-CN" noProof="0" dirty="0">
              <a:solidFill>
                <a:schemeClr val="tx1">
                  <a:lumMod val="50000"/>
                  <a:lumOff val="50000"/>
                </a:schemeClr>
              </a:solidFill>
            </a:endParaRPr>
          </a:p>
        </p:txBody>
      </p:sp>
      <p:sp>
        <p:nvSpPr>
          <p:cNvPr id="3" name="Rezervirano mjesto teksta 12">
            <a:extLst>
              <a:ext uri="{FF2B5EF4-FFF2-40B4-BE49-F238E27FC236}">
                <a16:creationId xmlns:a16="http://schemas.microsoft.com/office/drawing/2014/main" id="{F28527D9-870E-BEAF-8A3A-EE7686A675DF}"/>
              </a:ext>
            </a:extLst>
          </p:cNvPr>
          <p:cNvSpPr txBox="1">
            <a:spLocks/>
          </p:cNvSpPr>
          <p:nvPr/>
        </p:nvSpPr>
        <p:spPr>
          <a:xfrm>
            <a:off x="125372" y="1418200"/>
            <a:ext cx="1778166" cy="365126"/>
          </a:xfrm>
          <a:prstGeom prst="rect">
            <a:avLst/>
          </a:prstGeom>
          <a:solidFill>
            <a:schemeClr val="accent6">
              <a:lumMod val="50000"/>
              <a:lumOff val="50000"/>
            </a:schemeClr>
          </a:solidFill>
          <a:ln w="19050">
            <a:solidFill>
              <a:schemeClr val="accent6">
                <a:lumMod val="50000"/>
                <a:lumOff val="50000"/>
              </a:schemeClr>
            </a:solidFill>
          </a:ln>
        </p:spPr>
        <p:txBody>
          <a:bodyPr vert="horz" lIns="91440" tIns="45720" rIns="91440" bIns="45720" rtlCol="0" anchor="ctr">
            <a:noAutofit/>
          </a:bodyPr>
          <a:lstStyle>
            <a:lvl1pPr marL="0" indent="0" algn="ctr" defTabSz="914400" rtl="0" eaLnBrk="1" latinLnBrk="0" hangingPunct="1">
              <a:lnSpc>
                <a:spcPct val="100000"/>
              </a:lnSpc>
              <a:spcBef>
                <a:spcPts val="1000"/>
              </a:spcBef>
              <a:buFontTx/>
              <a:buNone/>
              <a:defRPr sz="1800" b="1" i="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dirty="0">
                <a:solidFill>
                  <a:schemeClr val="bg1"/>
                </a:solidFill>
              </a:rPr>
              <a:t>TRŽIŠTE</a:t>
            </a:r>
            <a:endParaRPr lang="en-AT" dirty="0">
              <a:solidFill>
                <a:schemeClr val="bg1"/>
              </a:solidFill>
            </a:endParaRPr>
          </a:p>
        </p:txBody>
      </p:sp>
      <p:sp>
        <p:nvSpPr>
          <p:cNvPr id="4" name="Rezervirano mjesto teksta 12">
            <a:extLst>
              <a:ext uri="{FF2B5EF4-FFF2-40B4-BE49-F238E27FC236}">
                <a16:creationId xmlns:a16="http://schemas.microsoft.com/office/drawing/2014/main" id="{AFBBB132-1A13-8A3D-48FA-7DCF8D0CF6EC}"/>
              </a:ext>
            </a:extLst>
          </p:cNvPr>
          <p:cNvSpPr txBox="1">
            <a:spLocks/>
          </p:cNvSpPr>
          <p:nvPr/>
        </p:nvSpPr>
        <p:spPr>
          <a:xfrm>
            <a:off x="108333" y="2375642"/>
            <a:ext cx="2187811" cy="355951"/>
          </a:xfrm>
          <a:prstGeom prst="rect">
            <a:avLst/>
          </a:prstGeom>
          <a:solidFill>
            <a:schemeClr val="accent6">
              <a:lumMod val="50000"/>
              <a:lumOff val="50000"/>
            </a:schemeClr>
          </a:solidFill>
          <a:ln w="19050">
            <a:solidFill>
              <a:schemeClr val="accent6">
                <a:lumMod val="50000"/>
                <a:lumOff val="50000"/>
              </a:schemeClr>
            </a:solidFill>
          </a:ln>
        </p:spPr>
        <p:txBody>
          <a:bodyPr vert="horz" lIns="91440" tIns="45720" rIns="91440" bIns="45720" rtlCol="0" anchor="ctr">
            <a:noAutofit/>
          </a:bodyPr>
          <a:lstStyle>
            <a:lvl1pPr marL="0" indent="0" algn="ctr" defTabSz="914400" rtl="0" eaLnBrk="1" latinLnBrk="0" hangingPunct="1">
              <a:lnSpc>
                <a:spcPct val="100000"/>
              </a:lnSpc>
              <a:spcBef>
                <a:spcPts val="1000"/>
              </a:spcBef>
              <a:buFontTx/>
              <a:buNone/>
              <a:defRPr sz="1800" b="1" i="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dirty="0">
                <a:solidFill>
                  <a:schemeClr val="bg1"/>
                </a:solidFill>
              </a:rPr>
              <a:t>    BLOCKBUSTERS </a:t>
            </a:r>
            <a:endParaRPr lang="en-AT" dirty="0">
              <a:solidFill>
                <a:schemeClr val="bg1"/>
              </a:solidFill>
            </a:endParaRPr>
          </a:p>
        </p:txBody>
      </p:sp>
      <p:sp>
        <p:nvSpPr>
          <p:cNvPr id="6" name="Rezervirano mjesto teksta 12">
            <a:extLst>
              <a:ext uri="{FF2B5EF4-FFF2-40B4-BE49-F238E27FC236}">
                <a16:creationId xmlns:a16="http://schemas.microsoft.com/office/drawing/2014/main" id="{1E2FD961-8867-F3F1-38DF-36679286A223}"/>
              </a:ext>
            </a:extLst>
          </p:cNvPr>
          <p:cNvSpPr txBox="1">
            <a:spLocks/>
          </p:cNvSpPr>
          <p:nvPr/>
        </p:nvSpPr>
        <p:spPr>
          <a:xfrm>
            <a:off x="108333" y="3467920"/>
            <a:ext cx="2048256" cy="365126"/>
          </a:xfrm>
          <a:prstGeom prst="rect">
            <a:avLst/>
          </a:prstGeom>
          <a:solidFill>
            <a:schemeClr val="accent6">
              <a:lumMod val="50000"/>
              <a:lumOff val="50000"/>
            </a:schemeClr>
          </a:solidFill>
          <a:ln w="19050">
            <a:solidFill>
              <a:schemeClr val="accent6">
                <a:lumMod val="50000"/>
                <a:lumOff val="50000"/>
              </a:schemeClr>
            </a:solidFill>
          </a:ln>
        </p:spPr>
        <p:txBody>
          <a:bodyPr vert="horz" lIns="91440" tIns="45720" rIns="91440" bIns="45720" rtlCol="0" anchor="ctr">
            <a:noAutofit/>
          </a:bodyPr>
          <a:lstStyle>
            <a:lvl1pPr marL="0" indent="0" algn="ctr" defTabSz="914400" rtl="0" eaLnBrk="1" latinLnBrk="0" hangingPunct="1">
              <a:lnSpc>
                <a:spcPct val="100000"/>
              </a:lnSpc>
              <a:spcBef>
                <a:spcPts val="1000"/>
              </a:spcBef>
              <a:buFontTx/>
              <a:buNone/>
              <a:defRPr sz="1800" b="1" i="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dirty="0">
                <a:solidFill>
                  <a:schemeClr val="bg1"/>
                </a:solidFill>
              </a:rPr>
              <a:t>PLATFORMA  </a:t>
            </a:r>
            <a:endParaRPr lang="en-AT" dirty="0">
              <a:solidFill>
                <a:schemeClr val="bg1"/>
              </a:solidFill>
            </a:endParaRPr>
          </a:p>
        </p:txBody>
      </p:sp>
      <p:sp>
        <p:nvSpPr>
          <p:cNvPr id="7" name="Text Placeholder 49">
            <a:extLst>
              <a:ext uri="{FF2B5EF4-FFF2-40B4-BE49-F238E27FC236}">
                <a16:creationId xmlns:a16="http://schemas.microsoft.com/office/drawing/2014/main" id="{B8168DBA-FE7A-A1D5-D903-0C11E66A677F}"/>
              </a:ext>
            </a:extLst>
          </p:cNvPr>
          <p:cNvSpPr txBox="1">
            <a:spLocks/>
          </p:cNvSpPr>
          <p:nvPr/>
        </p:nvSpPr>
        <p:spPr>
          <a:xfrm>
            <a:off x="-49075" y="1693916"/>
            <a:ext cx="2539323" cy="512628"/>
          </a:xfrm>
          <a:prstGeom prst="rect">
            <a:avLst/>
          </a:prstGeom>
          <a:ln w="19050">
            <a:noFill/>
          </a:ln>
        </p:spPr>
        <p:txBody>
          <a:bodyPr vert="horz" lIns="91440" tIns="219456"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15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HR" dirty="0">
                <a:solidFill>
                  <a:schemeClr val="tx1">
                    <a:lumMod val="50000"/>
                    <a:lumOff val="50000"/>
                  </a:schemeClr>
                </a:solidFill>
              </a:rPr>
              <a:t>     Europsko i svjetsko </a:t>
            </a:r>
            <a:endParaRPr lang="en-US" dirty="0">
              <a:solidFill>
                <a:schemeClr val="tx1">
                  <a:lumMod val="50000"/>
                  <a:lumOff val="50000"/>
                </a:schemeClr>
              </a:solidFill>
            </a:endParaRPr>
          </a:p>
        </p:txBody>
      </p:sp>
      <p:sp>
        <p:nvSpPr>
          <p:cNvPr id="8" name="Text Placeholder 49">
            <a:extLst>
              <a:ext uri="{FF2B5EF4-FFF2-40B4-BE49-F238E27FC236}">
                <a16:creationId xmlns:a16="http://schemas.microsoft.com/office/drawing/2014/main" id="{DE4E5A63-496A-8E0F-EA55-3ECB637D2CFA}"/>
              </a:ext>
            </a:extLst>
          </p:cNvPr>
          <p:cNvSpPr txBox="1">
            <a:spLocks/>
          </p:cNvSpPr>
          <p:nvPr/>
        </p:nvSpPr>
        <p:spPr>
          <a:xfrm>
            <a:off x="20764" y="2550074"/>
            <a:ext cx="2539323" cy="758983"/>
          </a:xfrm>
          <a:prstGeom prst="rect">
            <a:avLst/>
          </a:prstGeom>
          <a:ln w="19050">
            <a:noFill/>
          </a:ln>
        </p:spPr>
        <p:txBody>
          <a:bodyPr vert="horz" lIns="91440" tIns="219456"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15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HR" dirty="0">
                <a:solidFill>
                  <a:schemeClr val="tx1">
                    <a:lumMod val="50000"/>
                    <a:lumOff val="50000"/>
                  </a:schemeClr>
                </a:solidFill>
              </a:rPr>
              <a:t>    prihodi o milijardama </a:t>
            </a:r>
          </a:p>
          <a:p>
            <a:pPr algn="just"/>
            <a:r>
              <a:rPr lang="hr-HR" dirty="0">
                <a:solidFill>
                  <a:schemeClr val="tx1">
                    <a:lumMod val="50000"/>
                    <a:lumOff val="50000"/>
                  </a:schemeClr>
                </a:solidFill>
              </a:rPr>
              <a:t>    PH industrija </a:t>
            </a:r>
            <a:endParaRPr lang="en-US" dirty="0">
              <a:solidFill>
                <a:schemeClr val="tx1">
                  <a:lumMod val="50000"/>
                  <a:lumOff val="50000"/>
                </a:schemeClr>
              </a:solidFill>
            </a:endParaRPr>
          </a:p>
        </p:txBody>
      </p:sp>
      <p:sp>
        <p:nvSpPr>
          <p:cNvPr id="9" name="Text Placeholder 49">
            <a:extLst>
              <a:ext uri="{FF2B5EF4-FFF2-40B4-BE49-F238E27FC236}">
                <a16:creationId xmlns:a16="http://schemas.microsoft.com/office/drawing/2014/main" id="{89895EC7-40A5-783F-6369-3D0206F50EE7}"/>
              </a:ext>
            </a:extLst>
          </p:cNvPr>
          <p:cNvSpPr txBox="1">
            <a:spLocks/>
          </p:cNvSpPr>
          <p:nvPr/>
        </p:nvSpPr>
        <p:spPr>
          <a:xfrm>
            <a:off x="132623" y="3695030"/>
            <a:ext cx="2213381" cy="992618"/>
          </a:xfrm>
          <a:prstGeom prst="rect">
            <a:avLst/>
          </a:prstGeom>
          <a:ln w="19050">
            <a:noFill/>
          </a:ln>
        </p:spPr>
        <p:txBody>
          <a:bodyPr vert="horz" lIns="91440" tIns="219456"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15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HR" dirty="0">
                <a:solidFill>
                  <a:schemeClr val="tx1">
                    <a:lumMod val="50000"/>
                    <a:lumOff val="50000"/>
                  </a:schemeClr>
                </a:solidFill>
              </a:rPr>
              <a:t>    Primjenjivo na sve lijekove   koji sadrže dušik (N) - PLATFORMA</a:t>
            </a:r>
            <a:endParaRPr lang="en-US" dirty="0">
              <a:solidFill>
                <a:schemeClr val="tx1">
                  <a:lumMod val="50000"/>
                  <a:lumOff val="50000"/>
                </a:schemeClr>
              </a:solidFill>
            </a:endParaRPr>
          </a:p>
        </p:txBody>
      </p:sp>
      <p:sp>
        <p:nvSpPr>
          <p:cNvPr id="10" name="TekstniOkvir 9">
            <a:extLst>
              <a:ext uri="{FF2B5EF4-FFF2-40B4-BE49-F238E27FC236}">
                <a16:creationId xmlns:a16="http://schemas.microsoft.com/office/drawing/2014/main" id="{F30497EC-C09F-6F8A-0054-AD5857FEA72B}"/>
              </a:ext>
            </a:extLst>
          </p:cNvPr>
          <p:cNvSpPr txBox="1"/>
          <p:nvPr/>
        </p:nvSpPr>
        <p:spPr>
          <a:xfrm>
            <a:off x="-259636" y="984043"/>
            <a:ext cx="2923747" cy="369332"/>
          </a:xfrm>
          <a:prstGeom prst="rect">
            <a:avLst/>
          </a:prstGeom>
        </p:spPr>
        <p:txBody>
          <a:bodyPr wrap="square" rtlCol="0">
            <a:spAutoFit/>
          </a:bodyPr>
          <a:lstStyle/>
          <a:p>
            <a:pPr marL="0" indent="0" algn="ctr">
              <a:lnSpc>
                <a:spcPct val="100000"/>
              </a:lnSpc>
              <a:spcBef>
                <a:spcPts val="0"/>
              </a:spcBef>
              <a:buFontTx/>
              <a:buNone/>
            </a:pPr>
            <a:r>
              <a:rPr lang="hr-HR" b="1" dirty="0">
                <a:solidFill>
                  <a:schemeClr val="accent6">
                    <a:lumMod val="50000"/>
                    <a:lumOff val="50000"/>
                  </a:schemeClr>
                </a:solidFill>
                <a:latin typeface="Posterama" panose="020B0504020200020000" pitchFamily="34" charset="0"/>
                <a:ea typeface="微软雅黑"/>
                <a:cs typeface="Posterama" panose="020B0504020200020000" pitchFamily="34" charset="0"/>
              </a:rPr>
              <a:t>Ekonomske značajke </a:t>
            </a:r>
            <a:endParaRPr lang="en-AT" sz="1800" b="1" dirty="0">
              <a:solidFill>
                <a:schemeClr val="accent6">
                  <a:lumMod val="50000"/>
                  <a:lumOff val="50000"/>
                </a:schemeClr>
              </a:solidFill>
              <a:latin typeface="Posterama" panose="020B0504020200020000" pitchFamily="34" charset="0"/>
              <a:ea typeface="微软雅黑"/>
              <a:cs typeface="Posterama" panose="020B0504020200020000" pitchFamily="34" charset="0"/>
            </a:endParaRPr>
          </a:p>
        </p:txBody>
      </p:sp>
      <p:pic>
        <p:nvPicPr>
          <p:cNvPr id="12" name="Grafika 11" descr="Shopping cart with solid fill">
            <a:extLst>
              <a:ext uri="{FF2B5EF4-FFF2-40B4-BE49-F238E27FC236}">
                <a16:creationId xmlns:a16="http://schemas.microsoft.com/office/drawing/2014/main" id="{E9590FD9-4EE6-8546-9B4E-C28742ABD7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199" y="1450552"/>
            <a:ext cx="270933" cy="270933"/>
          </a:xfrm>
          <a:prstGeom prst="rect">
            <a:avLst/>
          </a:prstGeom>
        </p:spPr>
      </p:pic>
      <p:pic>
        <p:nvPicPr>
          <p:cNvPr id="14" name="Grafika 13" descr="Money with solid fill">
            <a:extLst>
              <a:ext uri="{FF2B5EF4-FFF2-40B4-BE49-F238E27FC236}">
                <a16:creationId xmlns:a16="http://schemas.microsoft.com/office/drawing/2014/main" id="{E3CAD2DB-393A-904D-5F5B-206056E127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624" y="2345397"/>
            <a:ext cx="401988" cy="401988"/>
          </a:xfrm>
          <a:prstGeom prst="rect">
            <a:avLst/>
          </a:prstGeom>
        </p:spPr>
      </p:pic>
      <p:pic>
        <p:nvPicPr>
          <p:cNvPr id="18" name="Grafika 17" descr="Medicine with solid fill">
            <a:extLst>
              <a:ext uri="{FF2B5EF4-FFF2-40B4-BE49-F238E27FC236}">
                <a16:creationId xmlns:a16="http://schemas.microsoft.com/office/drawing/2014/main" id="{C3473C21-B9AF-CE53-D236-08AA0129AF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2624" y="3458582"/>
            <a:ext cx="379841" cy="379841"/>
          </a:xfrm>
          <a:prstGeom prst="rect">
            <a:avLst/>
          </a:prstGeom>
        </p:spPr>
      </p:pic>
      <p:sp>
        <p:nvSpPr>
          <p:cNvPr id="31" name="Title 37">
            <a:extLst>
              <a:ext uri="{FF2B5EF4-FFF2-40B4-BE49-F238E27FC236}">
                <a16:creationId xmlns:a16="http://schemas.microsoft.com/office/drawing/2014/main" id="{3E63ABB4-F594-ECCA-E854-DBC769AEECAE}"/>
              </a:ext>
            </a:extLst>
          </p:cNvPr>
          <p:cNvSpPr txBox="1">
            <a:spLocks/>
          </p:cNvSpPr>
          <p:nvPr/>
        </p:nvSpPr>
        <p:spPr>
          <a:xfrm>
            <a:off x="3193760" y="3361924"/>
            <a:ext cx="3352801" cy="63414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accent6"/>
                </a:solidFill>
                <a:latin typeface="+mj-lt"/>
                <a:ea typeface="+mj-ea"/>
                <a:cs typeface="+mj-cs"/>
              </a:defRPr>
            </a:lvl1pPr>
          </a:lstStyle>
          <a:p>
            <a:r>
              <a:rPr lang="hr-HR" sz="2500" dirty="0">
                <a:solidFill>
                  <a:schemeClr val="accent6">
                    <a:lumMod val="50000"/>
                    <a:lumOff val="50000"/>
                  </a:schemeClr>
                </a:solidFill>
              </a:rPr>
              <a:t>Pokazatelji uspješnosti </a:t>
            </a:r>
            <a:endParaRPr lang="en-US" sz="2500" dirty="0">
              <a:solidFill>
                <a:schemeClr val="accent6">
                  <a:lumMod val="50000"/>
                  <a:lumOff val="50000"/>
                </a:schemeClr>
              </a:solidFill>
            </a:endParaRPr>
          </a:p>
        </p:txBody>
      </p:sp>
      <p:cxnSp>
        <p:nvCxnSpPr>
          <p:cNvPr id="36" name="Ravni poveznik 35">
            <a:extLst>
              <a:ext uri="{FF2B5EF4-FFF2-40B4-BE49-F238E27FC236}">
                <a16:creationId xmlns:a16="http://schemas.microsoft.com/office/drawing/2014/main" id="{26DE023B-428C-D49D-35BA-1E44DDAC085D}"/>
              </a:ext>
            </a:extLst>
          </p:cNvPr>
          <p:cNvCxnSpPr>
            <a:cxnSpLocks/>
          </p:cNvCxnSpPr>
          <p:nvPr/>
        </p:nvCxnSpPr>
        <p:spPr>
          <a:xfrm>
            <a:off x="2445462" y="44353"/>
            <a:ext cx="0" cy="6410988"/>
          </a:xfrm>
          <a:prstGeom prst="line">
            <a:avLst/>
          </a:prstGeom>
        </p:spPr>
        <p:style>
          <a:lnRef idx="3">
            <a:schemeClr val="accent1"/>
          </a:lnRef>
          <a:fillRef idx="0">
            <a:schemeClr val="accent1"/>
          </a:fillRef>
          <a:effectRef idx="2">
            <a:schemeClr val="accent1"/>
          </a:effectRef>
          <a:fontRef idx="minor">
            <a:schemeClr val="tx1"/>
          </a:fontRef>
        </p:style>
      </p:cxnSp>
      <p:sp>
        <p:nvSpPr>
          <p:cNvPr id="39" name="Text Placeholder 49">
            <a:extLst>
              <a:ext uri="{FF2B5EF4-FFF2-40B4-BE49-F238E27FC236}">
                <a16:creationId xmlns:a16="http://schemas.microsoft.com/office/drawing/2014/main" id="{FB8C7B94-FA00-5D15-07AA-DF8F53E8DF7C}"/>
              </a:ext>
            </a:extLst>
          </p:cNvPr>
          <p:cNvSpPr txBox="1">
            <a:spLocks/>
          </p:cNvSpPr>
          <p:nvPr/>
        </p:nvSpPr>
        <p:spPr>
          <a:xfrm>
            <a:off x="3352942" y="4214435"/>
            <a:ext cx="4216253" cy="512628"/>
          </a:xfrm>
          <a:prstGeom prst="rect">
            <a:avLst/>
          </a:prstGeom>
          <a:ln w="19050">
            <a:noFill/>
          </a:ln>
        </p:spPr>
        <p:txBody>
          <a:bodyPr vert="horz" lIns="91440" tIns="219456"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15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hr-HR" dirty="0">
                <a:solidFill>
                  <a:schemeClr val="tx1">
                    <a:lumMod val="50000"/>
                    <a:lumOff val="50000"/>
                  </a:schemeClr>
                </a:solidFill>
              </a:rPr>
              <a:t>Rast prihoda i broja zaposlenih </a:t>
            </a:r>
            <a:endParaRPr lang="en-US" dirty="0">
              <a:solidFill>
                <a:schemeClr val="tx1">
                  <a:lumMod val="50000"/>
                  <a:lumOff val="50000"/>
                </a:schemeClr>
              </a:solidFill>
            </a:endParaRPr>
          </a:p>
        </p:txBody>
      </p:sp>
      <p:sp>
        <p:nvSpPr>
          <p:cNvPr id="41" name="Title 37">
            <a:extLst>
              <a:ext uri="{FF2B5EF4-FFF2-40B4-BE49-F238E27FC236}">
                <a16:creationId xmlns:a16="http://schemas.microsoft.com/office/drawing/2014/main" id="{2963D30F-9EBE-660F-9C77-2D622C4502B1}"/>
              </a:ext>
            </a:extLst>
          </p:cNvPr>
          <p:cNvSpPr txBox="1">
            <a:spLocks/>
          </p:cNvSpPr>
          <p:nvPr/>
        </p:nvSpPr>
        <p:spPr>
          <a:xfrm>
            <a:off x="3241970" y="3923767"/>
            <a:ext cx="4852161" cy="63414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accent6"/>
                </a:solidFill>
                <a:latin typeface="+mj-lt"/>
                <a:ea typeface="+mj-ea"/>
                <a:cs typeface="+mj-cs"/>
              </a:defRPr>
            </a:lvl1pPr>
          </a:lstStyle>
          <a:p>
            <a:r>
              <a:rPr lang="hr-HR" sz="2000" dirty="0">
                <a:solidFill>
                  <a:schemeClr val="tx1">
                    <a:lumMod val="50000"/>
                    <a:lumOff val="50000"/>
                  </a:schemeClr>
                </a:solidFill>
              </a:rPr>
              <a:t>PRIJAVITELJ / MPS / </a:t>
            </a:r>
            <a:r>
              <a:rPr lang="hr-HR" sz="2000" dirty="0">
                <a:solidFill>
                  <a:schemeClr val="bg1">
                    <a:lumMod val="50000"/>
                  </a:schemeClr>
                </a:solidFill>
              </a:rPr>
              <a:t>BETULA projekt d.o.o. </a:t>
            </a:r>
            <a:endParaRPr lang="en-US" sz="2000" dirty="0">
              <a:solidFill>
                <a:schemeClr val="bg1">
                  <a:lumMod val="50000"/>
                </a:schemeClr>
              </a:solidFill>
            </a:endParaRPr>
          </a:p>
        </p:txBody>
      </p:sp>
      <p:sp>
        <p:nvSpPr>
          <p:cNvPr id="42" name="Title 37">
            <a:extLst>
              <a:ext uri="{FF2B5EF4-FFF2-40B4-BE49-F238E27FC236}">
                <a16:creationId xmlns:a16="http://schemas.microsoft.com/office/drawing/2014/main" id="{4AC9DE8F-E460-294D-A937-E14F09FF3C6C}"/>
              </a:ext>
            </a:extLst>
          </p:cNvPr>
          <p:cNvSpPr txBox="1">
            <a:spLocks/>
          </p:cNvSpPr>
          <p:nvPr/>
        </p:nvSpPr>
        <p:spPr>
          <a:xfrm>
            <a:off x="2987387" y="4802684"/>
            <a:ext cx="4451198" cy="4195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accent6"/>
                </a:solidFill>
                <a:latin typeface="+mj-lt"/>
                <a:ea typeface="+mj-ea"/>
                <a:cs typeface="+mj-cs"/>
              </a:defRPr>
            </a:lvl1pPr>
          </a:lstStyle>
          <a:p>
            <a:r>
              <a:rPr lang="hr-HR" sz="2000" dirty="0">
                <a:solidFill>
                  <a:schemeClr val="tx1">
                    <a:lumMod val="50000"/>
                    <a:lumOff val="50000"/>
                  </a:schemeClr>
                </a:solidFill>
              </a:rPr>
              <a:t>DRŽAVA / RH / STRATEŠKI INTERES </a:t>
            </a:r>
            <a:endParaRPr lang="en-US" sz="2000" dirty="0">
              <a:solidFill>
                <a:schemeClr val="tx1">
                  <a:lumMod val="50000"/>
                  <a:lumOff val="50000"/>
                </a:schemeClr>
              </a:solidFill>
            </a:endParaRPr>
          </a:p>
        </p:txBody>
      </p:sp>
      <p:sp>
        <p:nvSpPr>
          <p:cNvPr id="44" name="Text Placeholder 49">
            <a:extLst>
              <a:ext uri="{FF2B5EF4-FFF2-40B4-BE49-F238E27FC236}">
                <a16:creationId xmlns:a16="http://schemas.microsoft.com/office/drawing/2014/main" id="{0B26FD9D-F5BC-4564-68E6-F62317FDAB13}"/>
              </a:ext>
            </a:extLst>
          </p:cNvPr>
          <p:cNvSpPr txBox="1">
            <a:spLocks/>
          </p:cNvSpPr>
          <p:nvPr/>
        </p:nvSpPr>
        <p:spPr>
          <a:xfrm>
            <a:off x="3352943" y="4994457"/>
            <a:ext cx="4216253" cy="512628"/>
          </a:xfrm>
          <a:prstGeom prst="rect">
            <a:avLst/>
          </a:prstGeom>
          <a:ln w="19050">
            <a:noFill/>
          </a:ln>
        </p:spPr>
        <p:txBody>
          <a:bodyPr vert="horz" lIns="91440" tIns="219456"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15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hr-HR" dirty="0">
                <a:solidFill>
                  <a:schemeClr val="tx1">
                    <a:lumMod val="50000"/>
                    <a:lumOff val="50000"/>
                  </a:schemeClr>
                </a:solidFill>
              </a:rPr>
              <a:t>Rast izvoza, prihoda (porez), BDP-a</a:t>
            </a:r>
            <a:endParaRPr lang="en-US" dirty="0">
              <a:solidFill>
                <a:schemeClr val="tx1">
                  <a:lumMod val="50000"/>
                  <a:lumOff val="50000"/>
                </a:schemeClr>
              </a:solidFill>
            </a:endParaRPr>
          </a:p>
        </p:txBody>
      </p:sp>
      <p:sp>
        <p:nvSpPr>
          <p:cNvPr id="45" name="Title 37">
            <a:extLst>
              <a:ext uri="{FF2B5EF4-FFF2-40B4-BE49-F238E27FC236}">
                <a16:creationId xmlns:a16="http://schemas.microsoft.com/office/drawing/2014/main" id="{E3983513-3029-7522-7E07-9A062BE5C75E}"/>
              </a:ext>
            </a:extLst>
          </p:cNvPr>
          <p:cNvSpPr txBox="1">
            <a:spLocks/>
          </p:cNvSpPr>
          <p:nvPr/>
        </p:nvSpPr>
        <p:spPr>
          <a:xfrm>
            <a:off x="3260785" y="5612155"/>
            <a:ext cx="3292327" cy="24407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accent6"/>
                </a:solidFill>
                <a:latin typeface="+mj-lt"/>
                <a:ea typeface="+mj-ea"/>
                <a:cs typeface="+mj-cs"/>
              </a:defRPr>
            </a:lvl1pPr>
          </a:lstStyle>
          <a:p>
            <a:r>
              <a:rPr lang="hr-HR" sz="2000" dirty="0">
                <a:solidFill>
                  <a:schemeClr val="tx1">
                    <a:lumMod val="50000"/>
                    <a:lumOff val="50000"/>
                  </a:schemeClr>
                </a:solidFill>
              </a:rPr>
              <a:t>OSTALI / ZAJEDNICA / GRAD </a:t>
            </a:r>
            <a:endParaRPr lang="en-US" sz="2000" dirty="0">
              <a:solidFill>
                <a:schemeClr val="tx1">
                  <a:lumMod val="50000"/>
                  <a:lumOff val="50000"/>
                </a:schemeClr>
              </a:solidFill>
            </a:endParaRPr>
          </a:p>
        </p:txBody>
      </p:sp>
      <p:sp>
        <p:nvSpPr>
          <p:cNvPr id="46" name="Text Placeholder 49">
            <a:extLst>
              <a:ext uri="{FF2B5EF4-FFF2-40B4-BE49-F238E27FC236}">
                <a16:creationId xmlns:a16="http://schemas.microsoft.com/office/drawing/2014/main" id="{2858F388-8294-2F28-8F03-D3208E642B67}"/>
              </a:ext>
            </a:extLst>
          </p:cNvPr>
          <p:cNvSpPr txBox="1">
            <a:spLocks/>
          </p:cNvSpPr>
          <p:nvPr/>
        </p:nvSpPr>
        <p:spPr>
          <a:xfrm>
            <a:off x="3352944" y="5666512"/>
            <a:ext cx="4216253" cy="512628"/>
          </a:xfrm>
          <a:prstGeom prst="rect">
            <a:avLst/>
          </a:prstGeom>
          <a:ln w="19050">
            <a:noFill/>
          </a:ln>
        </p:spPr>
        <p:txBody>
          <a:bodyPr vert="horz" lIns="91440" tIns="219456"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15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hr-HR" dirty="0">
                <a:solidFill>
                  <a:schemeClr val="tx1">
                    <a:lumMod val="50000"/>
                    <a:lumOff val="50000"/>
                  </a:schemeClr>
                </a:solidFill>
              </a:rPr>
              <a:t>Proizvodnja, zapošljavanje, prihodi (prirez) </a:t>
            </a:r>
            <a:endParaRPr lang="en-US" dirty="0">
              <a:solidFill>
                <a:schemeClr val="tx1">
                  <a:lumMod val="50000"/>
                  <a:lumOff val="50000"/>
                </a:schemeClr>
              </a:solidFill>
            </a:endParaRPr>
          </a:p>
        </p:txBody>
      </p:sp>
      <p:pic>
        <p:nvPicPr>
          <p:cNvPr id="49" name="Grafika 48" descr="Badge Tick1 with solid fill">
            <a:extLst>
              <a:ext uri="{FF2B5EF4-FFF2-40B4-BE49-F238E27FC236}">
                <a16:creationId xmlns:a16="http://schemas.microsoft.com/office/drawing/2014/main" id="{3AD8D60C-F615-EE28-FF03-F500329C8F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19209" y="323775"/>
            <a:ext cx="360001" cy="360001"/>
          </a:xfrm>
          <a:prstGeom prst="rect">
            <a:avLst/>
          </a:prstGeom>
        </p:spPr>
      </p:pic>
      <p:pic>
        <p:nvPicPr>
          <p:cNvPr id="54" name="Grafika 53" descr="Business Growth with solid fill">
            <a:extLst>
              <a:ext uri="{FF2B5EF4-FFF2-40B4-BE49-F238E27FC236}">
                <a16:creationId xmlns:a16="http://schemas.microsoft.com/office/drawing/2014/main" id="{2CB8ED8E-5E63-AF59-2148-FD6109EAA06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76539" y="4041040"/>
            <a:ext cx="398635" cy="398635"/>
          </a:xfrm>
          <a:prstGeom prst="rect">
            <a:avLst/>
          </a:prstGeom>
        </p:spPr>
      </p:pic>
      <p:pic>
        <p:nvPicPr>
          <p:cNvPr id="56" name="Grafika 55" descr="Coins outline">
            <a:extLst>
              <a:ext uri="{FF2B5EF4-FFF2-40B4-BE49-F238E27FC236}">
                <a16:creationId xmlns:a16="http://schemas.microsoft.com/office/drawing/2014/main" id="{9C2AAE86-5047-B3C1-865F-DC8FEF1719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976539" y="4784478"/>
            <a:ext cx="358694" cy="358694"/>
          </a:xfrm>
          <a:prstGeom prst="rect">
            <a:avLst/>
          </a:prstGeom>
        </p:spPr>
      </p:pic>
      <p:pic>
        <p:nvPicPr>
          <p:cNvPr id="58" name="Grafika 57" descr="Stars with solid fill">
            <a:extLst>
              <a:ext uri="{FF2B5EF4-FFF2-40B4-BE49-F238E27FC236}">
                <a16:creationId xmlns:a16="http://schemas.microsoft.com/office/drawing/2014/main" id="{4A01929D-32C9-84D5-439D-AB7AEB48A26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047148" y="5532912"/>
            <a:ext cx="330071" cy="330071"/>
          </a:xfrm>
          <a:prstGeom prst="rect">
            <a:avLst/>
          </a:prstGeom>
        </p:spPr>
      </p:pic>
      <p:pic>
        <p:nvPicPr>
          <p:cNvPr id="60" name="Grafika 59" descr="Pandemic exponential curve bar graph with solid fill">
            <a:extLst>
              <a:ext uri="{FF2B5EF4-FFF2-40B4-BE49-F238E27FC236}">
                <a16:creationId xmlns:a16="http://schemas.microsoft.com/office/drawing/2014/main" id="{D75F30CC-0092-6E03-D579-BC0B46BBA64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976539" y="3484705"/>
            <a:ext cx="360000" cy="360000"/>
          </a:xfrm>
          <a:prstGeom prst="rect">
            <a:avLst/>
          </a:prstGeom>
        </p:spPr>
      </p:pic>
      <p:pic>
        <p:nvPicPr>
          <p:cNvPr id="16" name="Grafika 15" descr="Checkmark with solid fill">
            <a:extLst>
              <a:ext uri="{FF2B5EF4-FFF2-40B4-BE49-F238E27FC236}">
                <a16:creationId xmlns:a16="http://schemas.microsoft.com/office/drawing/2014/main" id="{B7A3EDAB-28C7-C593-F99E-A1442CE23DB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8333" y="2801975"/>
            <a:ext cx="200781" cy="200781"/>
          </a:xfrm>
          <a:prstGeom prst="rect">
            <a:avLst/>
          </a:prstGeom>
        </p:spPr>
      </p:pic>
      <p:pic>
        <p:nvPicPr>
          <p:cNvPr id="17" name="Grafika 16" descr="Checkmark with solid fill">
            <a:extLst>
              <a:ext uri="{FF2B5EF4-FFF2-40B4-BE49-F238E27FC236}">
                <a16:creationId xmlns:a16="http://schemas.microsoft.com/office/drawing/2014/main" id="{40125AE0-FF90-0803-B12F-A27A699B879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0024" y="1918166"/>
            <a:ext cx="200781" cy="200781"/>
          </a:xfrm>
          <a:prstGeom prst="rect">
            <a:avLst/>
          </a:prstGeom>
        </p:spPr>
      </p:pic>
      <p:pic>
        <p:nvPicPr>
          <p:cNvPr id="19" name="Grafika 18" descr="Checkmark with solid fill">
            <a:extLst>
              <a:ext uri="{FF2B5EF4-FFF2-40B4-BE49-F238E27FC236}">
                <a16:creationId xmlns:a16="http://schemas.microsoft.com/office/drawing/2014/main" id="{06879090-08B8-8D02-E8CE-63790AB87AE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7266" y="2989004"/>
            <a:ext cx="200781" cy="200781"/>
          </a:xfrm>
          <a:prstGeom prst="rect">
            <a:avLst/>
          </a:prstGeom>
        </p:spPr>
      </p:pic>
      <p:pic>
        <p:nvPicPr>
          <p:cNvPr id="22" name="Grafika 21" descr="Checkmark with solid fill">
            <a:extLst>
              <a:ext uri="{FF2B5EF4-FFF2-40B4-BE49-F238E27FC236}">
                <a16:creationId xmlns:a16="http://schemas.microsoft.com/office/drawing/2014/main" id="{008B3A45-9153-11D6-54E6-F12073416AF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6884" y="3930261"/>
            <a:ext cx="200781" cy="200781"/>
          </a:xfrm>
          <a:prstGeom prst="rect">
            <a:avLst/>
          </a:prstGeom>
        </p:spPr>
      </p:pic>
      <p:sp>
        <p:nvSpPr>
          <p:cNvPr id="32" name="Footer Placeholder 3">
            <a:extLst>
              <a:ext uri="{FF2B5EF4-FFF2-40B4-BE49-F238E27FC236}">
                <a16:creationId xmlns:a16="http://schemas.microsoft.com/office/drawing/2014/main" id="{21648057-1528-0392-EF0A-5E13A997B3AA}"/>
              </a:ext>
            </a:extLst>
          </p:cNvPr>
          <p:cNvSpPr txBox="1">
            <a:spLocks/>
          </p:cNvSpPr>
          <p:nvPr/>
        </p:nvSpPr>
        <p:spPr>
          <a:xfrm>
            <a:off x="539239" y="6521763"/>
            <a:ext cx="411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100" dirty="0">
                <a:solidFill>
                  <a:schemeClr val="accent6">
                    <a:lumMod val="50000"/>
                    <a:lumOff val="50000"/>
                  </a:schemeClr>
                </a:solidFill>
              </a:rPr>
              <a:t>Ponuda obveznica – BETULA projekt d.o.o. </a:t>
            </a:r>
            <a:endParaRPr lang="en-US" sz="1100" dirty="0">
              <a:solidFill>
                <a:schemeClr val="accent6">
                  <a:lumMod val="50000"/>
                  <a:lumOff val="50000"/>
                </a:schemeClr>
              </a:solidFill>
            </a:endParaRPr>
          </a:p>
        </p:txBody>
      </p:sp>
      <p:pic>
        <p:nvPicPr>
          <p:cNvPr id="11" name="Slika 10">
            <a:extLst>
              <a:ext uri="{FF2B5EF4-FFF2-40B4-BE49-F238E27FC236}">
                <a16:creationId xmlns:a16="http://schemas.microsoft.com/office/drawing/2014/main" id="{026B0905-C3FC-DCC6-585D-53AB0BFA5F7D}"/>
              </a:ext>
            </a:extLst>
          </p:cNvPr>
          <p:cNvPicPr>
            <a:picLocks noChangeAspect="1"/>
          </p:cNvPicPr>
          <p:nvPr/>
        </p:nvPicPr>
        <p:blipFill>
          <a:blip r:embed="rId21"/>
          <a:stretch>
            <a:fillRect/>
          </a:stretch>
        </p:blipFill>
        <p:spPr>
          <a:xfrm>
            <a:off x="35955" y="6264146"/>
            <a:ext cx="573074" cy="573074"/>
          </a:xfrm>
          <a:prstGeom prst="rect">
            <a:avLst/>
          </a:prstGeom>
        </p:spPr>
      </p:pic>
    </p:spTree>
    <p:extLst>
      <p:ext uri="{BB962C8B-B14F-4D97-AF65-F5344CB8AC3E}">
        <p14:creationId xmlns:p14="http://schemas.microsoft.com/office/powerpoint/2010/main" val="1155358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slov 7">
            <a:extLst>
              <a:ext uri="{FF2B5EF4-FFF2-40B4-BE49-F238E27FC236}">
                <a16:creationId xmlns:a16="http://schemas.microsoft.com/office/drawing/2014/main" id="{4EAB04F0-8C56-4C70-E39F-472D2E1640D4}"/>
              </a:ext>
            </a:extLst>
          </p:cNvPr>
          <p:cNvSpPr>
            <a:spLocks noGrp="1"/>
          </p:cNvSpPr>
          <p:nvPr>
            <p:ph type="title"/>
          </p:nvPr>
        </p:nvSpPr>
        <p:spPr>
          <a:xfrm>
            <a:off x="838200" y="365126"/>
            <a:ext cx="10515600" cy="684742"/>
          </a:xfrm>
        </p:spPr>
        <p:txBody>
          <a:bodyPr/>
          <a:lstStyle/>
          <a:p>
            <a:r>
              <a:rPr lang="hr-HR" sz="3800" dirty="0">
                <a:solidFill>
                  <a:schemeClr val="accent6">
                    <a:lumMod val="50000"/>
                    <a:lumOff val="50000"/>
                  </a:schemeClr>
                </a:solidFill>
              </a:rPr>
              <a:t>Projekt izgradnje apartmana </a:t>
            </a:r>
            <a:endParaRPr lang="en-AT" sz="3800" dirty="0">
              <a:solidFill>
                <a:schemeClr val="accent6">
                  <a:lumMod val="50000"/>
                  <a:lumOff val="50000"/>
                </a:schemeClr>
              </a:solidFill>
            </a:endParaRPr>
          </a:p>
        </p:txBody>
      </p:sp>
      <p:sp>
        <p:nvSpPr>
          <p:cNvPr id="13" name="Rezervirano mjesto podnožja 12">
            <a:extLst>
              <a:ext uri="{FF2B5EF4-FFF2-40B4-BE49-F238E27FC236}">
                <a16:creationId xmlns:a16="http://schemas.microsoft.com/office/drawing/2014/main" id="{44D4DE39-C132-0847-7919-7B276A24FA50}"/>
              </a:ext>
            </a:extLst>
          </p:cNvPr>
          <p:cNvSpPr>
            <a:spLocks noGrp="1"/>
          </p:cNvSpPr>
          <p:nvPr>
            <p:ph type="ftr" sz="quarter" idx="54"/>
          </p:nvPr>
        </p:nvSpPr>
        <p:spPr/>
        <p:txBody>
          <a:bodyPr/>
          <a:lstStyle/>
          <a:p>
            <a:r>
              <a:rPr lang="hr-HR" dirty="0">
                <a:solidFill>
                  <a:schemeClr val="accent6">
                    <a:lumMod val="50000"/>
                    <a:lumOff val="50000"/>
                  </a:schemeClr>
                </a:solidFill>
              </a:rPr>
              <a:t>Ponuda obveznica – BETULA projekt d.o.o</a:t>
            </a:r>
            <a:endParaRPr lang="en-US" noProof="0" dirty="0"/>
          </a:p>
        </p:txBody>
      </p:sp>
      <p:sp>
        <p:nvSpPr>
          <p:cNvPr id="14" name="Rezervirano mjesto broja slajda 13">
            <a:extLst>
              <a:ext uri="{FF2B5EF4-FFF2-40B4-BE49-F238E27FC236}">
                <a16:creationId xmlns:a16="http://schemas.microsoft.com/office/drawing/2014/main" id="{5B8B49C3-3D85-D596-6C36-6B96E96F0E65}"/>
              </a:ext>
            </a:extLst>
          </p:cNvPr>
          <p:cNvSpPr>
            <a:spLocks noGrp="1"/>
          </p:cNvSpPr>
          <p:nvPr>
            <p:ph type="sldNum" sz="quarter" idx="55"/>
          </p:nvPr>
        </p:nvSpPr>
        <p:spPr/>
        <p:txBody>
          <a:bodyPr/>
          <a:lstStyle/>
          <a:p>
            <a:fld id="{47FEACEE-25B4-4A2D-B147-27296E36371D}" type="slidenum">
              <a:rPr lang="en-US" altLang="zh-CN" noProof="0" smtClean="0"/>
              <a:pPr/>
              <a:t>12</a:t>
            </a:fld>
            <a:endParaRPr lang="en-US" altLang="zh-CN" noProof="0" dirty="0"/>
          </a:p>
        </p:txBody>
      </p:sp>
      <p:sp>
        <p:nvSpPr>
          <p:cNvPr id="19" name="TekstniOkvir 18">
            <a:extLst>
              <a:ext uri="{FF2B5EF4-FFF2-40B4-BE49-F238E27FC236}">
                <a16:creationId xmlns:a16="http://schemas.microsoft.com/office/drawing/2014/main" id="{196A75A1-398A-4B44-8E04-48BA4A5623A5}"/>
              </a:ext>
            </a:extLst>
          </p:cNvPr>
          <p:cNvSpPr txBox="1"/>
          <p:nvPr/>
        </p:nvSpPr>
        <p:spPr>
          <a:xfrm>
            <a:off x="912434" y="3922881"/>
            <a:ext cx="10681970" cy="2477601"/>
          </a:xfrm>
          <a:prstGeom prst="rect">
            <a:avLst/>
          </a:prstGeom>
          <a:noFill/>
        </p:spPr>
        <p:txBody>
          <a:bodyPr wrap="square">
            <a:spAutoFit/>
          </a:bodyPr>
          <a:lstStyle/>
          <a:p>
            <a:pPr marL="285750" indent="-285750" algn="just">
              <a:spcAft>
                <a:spcPts val="800"/>
              </a:spcAft>
              <a:buClr>
                <a:schemeClr val="accent6">
                  <a:lumMod val="50000"/>
                  <a:lumOff val="50000"/>
                </a:schemeClr>
              </a:buClr>
              <a:buFont typeface="Arial" panose="020B0604020202020204" pitchFamily="34" charset="0"/>
              <a:buChar char="•"/>
            </a:pPr>
            <a:r>
              <a:rPr lang="hr-HR" sz="1500" dirty="0">
                <a:solidFill>
                  <a:schemeClr val="tx1">
                    <a:lumMod val="50000"/>
                    <a:lumOff val="50000"/>
                  </a:schemeClr>
                </a:solidFill>
              </a:rPr>
              <a:t>Društvo razvija projekt izgradnje apartmanskih objekata u Rogoznici (zgrade A–H). Ukupan broj planiranih stanova iznosi 47. Procijenjeni trošak izgradnje iznosi približno 5,5 milijuna EUR.</a:t>
            </a:r>
            <a:endParaRPr lang="en-US" sz="1500" dirty="0">
              <a:solidFill>
                <a:schemeClr val="tx1">
                  <a:lumMod val="50000"/>
                  <a:lumOff val="50000"/>
                </a:schemeClr>
              </a:solidFill>
            </a:endParaRPr>
          </a:p>
          <a:p>
            <a:pPr marL="285750" indent="-285750" algn="just">
              <a:spcAft>
                <a:spcPts val="800"/>
              </a:spcAft>
              <a:buClr>
                <a:schemeClr val="accent6">
                  <a:lumMod val="50000"/>
                  <a:lumOff val="50000"/>
                </a:schemeClr>
              </a:buClr>
              <a:buFont typeface="Arial" panose="020B0604020202020204" pitchFamily="34" charset="0"/>
              <a:buChar char="•"/>
            </a:pPr>
            <a:r>
              <a:rPr lang="hr-HR" sz="1500" dirty="0">
                <a:solidFill>
                  <a:schemeClr val="tx1">
                    <a:lumMod val="50000"/>
                    <a:lumOff val="50000"/>
                  </a:schemeClr>
                </a:solidFill>
              </a:rPr>
              <a:t>U bilanci Društva zalihe proizvodnje u tijeku u iznosu 1,7 M EUR na 31.12.2025. godine se odnose na projekt izgradnje apartmanskih objekata. Zgrade sa oznakom od A do B su na cca 90% dovršenosti dok su zgrade sa oznakom od C do H u pripremi. </a:t>
            </a:r>
          </a:p>
          <a:p>
            <a:pPr marL="285750" indent="-285750" algn="just">
              <a:spcAft>
                <a:spcPts val="800"/>
              </a:spcAft>
              <a:buClr>
                <a:schemeClr val="accent6">
                  <a:lumMod val="50000"/>
                  <a:lumOff val="50000"/>
                </a:schemeClr>
              </a:buClr>
              <a:buFont typeface="Arial" panose="020B0604020202020204" pitchFamily="34" charset="0"/>
              <a:buChar char="•"/>
            </a:pPr>
            <a:r>
              <a:rPr lang="hr-HR" sz="1500" dirty="0">
                <a:solidFill>
                  <a:schemeClr val="tx1">
                    <a:lumMod val="50000"/>
                    <a:lumOff val="50000"/>
                  </a:schemeClr>
                </a:solidFill>
              </a:rPr>
              <a:t>Tablica prikazuje projekcije realizacije prihoda neovisno o farmaceutskom projektu (kao dodatna garancija povrata glavnice i kamata iz obveznica) tako da je povrat osiguran neovisno i komercijalizaciji nove tehnologije (vezano uz rokove provedbe projekta). </a:t>
            </a:r>
          </a:p>
          <a:p>
            <a:pPr marL="285750" indent="-285750" algn="just">
              <a:spcAft>
                <a:spcPts val="800"/>
              </a:spcAft>
              <a:buClr>
                <a:schemeClr val="accent6">
                  <a:lumMod val="50000"/>
                  <a:lumOff val="50000"/>
                </a:schemeClr>
              </a:buClr>
              <a:buFont typeface="Arial" panose="020B0604020202020204" pitchFamily="34" charset="0"/>
              <a:buChar char="•"/>
            </a:pPr>
            <a:endParaRPr lang="en-US" sz="1500" dirty="0">
              <a:solidFill>
                <a:schemeClr val="tx1">
                  <a:lumMod val="50000"/>
                  <a:lumOff val="50000"/>
                </a:schemeClr>
              </a:solidFill>
            </a:endParaRPr>
          </a:p>
        </p:txBody>
      </p:sp>
      <p:graphicFrame>
        <p:nvGraphicFramePr>
          <p:cNvPr id="2" name="Tablica 1">
            <a:extLst>
              <a:ext uri="{FF2B5EF4-FFF2-40B4-BE49-F238E27FC236}">
                <a16:creationId xmlns:a16="http://schemas.microsoft.com/office/drawing/2014/main" id="{CF85E4FF-FCE8-2ACF-77E3-54FD9CDC818C}"/>
              </a:ext>
            </a:extLst>
          </p:cNvPr>
          <p:cNvGraphicFramePr>
            <a:graphicFrameLocks noGrp="1"/>
          </p:cNvGraphicFramePr>
          <p:nvPr>
            <p:extLst>
              <p:ext uri="{D42A27DB-BD31-4B8C-83A1-F6EECF244321}">
                <p14:modId xmlns:p14="http://schemas.microsoft.com/office/powerpoint/2010/main" val="1659816712"/>
              </p:ext>
            </p:extLst>
          </p:nvPr>
        </p:nvGraphicFramePr>
        <p:xfrm>
          <a:off x="2635250" y="1522640"/>
          <a:ext cx="6921500" cy="2095500"/>
        </p:xfrm>
        <a:graphic>
          <a:graphicData uri="http://schemas.openxmlformats.org/drawingml/2006/table">
            <a:tbl>
              <a:tblPr/>
              <a:tblGrid>
                <a:gridCol w="596626">
                  <a:extLst>
                    <a:ext uri="{9D8B030D-6E8A-4147-A177-3AD203B41FA5}">
                      <a16:colId xmlns:a16="http://schemas.microsoft.com/office/drawing/2014/main" val="3717298088"/>
                    </a:ext>
                  </a:extLst>
                </a:gridCol>
                <a:gridCol w="799733">
                  <a:extLst>
                    <a:ext uri="{9D8B030D-6E8A-4147-A177-3AD203B41FA5}">
                      <a16:colId xmlns:a16="http://schemas.microsoft.com/office/drawing/2014/main" val="1715575816"/>
                    </a:ext>
                  </a:extLst>
                </a:gridCol>
                <a:gridCol w="799733">
                  <a:extLst>
                    <a:ext uri="{9D8B030D-6E8A-4147-A177-3AD203B41FA5}">
                      <a16:colId xmlns:a16="http://schemas.microsoft.com/office/drawing/2014/main" val="3359619543"/>
                    </a:ext>
                  </a:extLst>
                </a:gridCol>
                <a:gridCol w="837816">
                  <a:extLst>
                    <a:ext uri="{9D8B030D-6E8A-4147-A177-3AD203B41FA5}">
                      <a16:colId xmlns:a16="http://schemas.microsoft.com/office/drawing/2014/main" val="993504081"/>
                    </a:ext>
                  </a:extLst>
                </a:gridCol>
                <a:gridCol w="926675">
                  <a:extLst>
                    <a:ext uri="{9D8B030D-6E8A-4147-A177-3AD203B41FA5}">
                      <a16:colId xmlns:a16="http://schemas.microsoft.com/office/drawing/2014/main" val="2900624460"/>
                    </a:ext>
                  </a:extLst>
                </a:gridCol>
                <a:gridCol w="904460">
                  <a:extLst>
                    <a:ext uri="{9D8B030D-6E8A-4147-A177-3AD203B41FA5}">
                      <a16:colId xmlns:a16="http://schemas.microsoft.com/office/drawing/2014/main" val="1694015790"/>
                    </a:ext>
                  </a:extLst>
                </a:gridCol>
                <a:gridCol w="1015534">
                  <a:extLst>
                    <a:ext uri="{9D8B030D-6E8A-4147-A177-3AD203B41FA5}">
                      <a16:colId xmlns:a16="http://schemas.microsoft.com/office/drawing/2014/main" val="2322986384"/>
                    </a:ext>
                  </a:extLst>
                </a:gridCol>
                <a:gridCol w="1040923">
                  <a:extLst>
                    <a:ext uri="{9D8B030D-6E8A-4147-A177-3AD203B41FA5}">
                      <a16:colId xmlns:a16="http://schemas.microsoft.com/office/drawing/2014/main" val="3233111380"/>
                    </a:ext>
                  </a:extLst>
                </a:gridCol>
              </a:tblGrid>
              <a:tr h="381000">
                <a:tc>
                  <a:txBody>
                    <a:bodyPr/>
                    <a:lstStyle/>
                    <a:p>
                      <a:pPr algn="ctr" fontAlgn="ctr">
                        <a:buNone/>
                      </a:pPr>
                      <a:r>
                        <a:rPr lang="en-US" sz="1100" b="1" i="0" u="none" strike="noStrike" dirty="0" err="1">
                          <a:solidFill>
                            <a:schemeClr val="tx1">
                              <a:lumMod val="65000"/>
                              <a:lumOff val="35000"/>
                            </a:schemeClr>
                          </a:solidFill>
                          <a:effectLst/>
                          <a:latin typeface="Aptos Narrow" panose="020B0004020202020204" pitchFamily="34" charset="0"/>
                        </a:rPr>
                        <a:t>Zgrada</a:t>
                      </a:r>
                      <a:endParaRPr lang="en-US" sz="1100" b="1" i="0" u="none" strike="noStrike" dirty="0">
                        <a:solidFill>
                          <a:schemeClr val="tx1">
                            <a:lumMod val="65000"/>
                            <a:lumOff val="35000"/>
                          </a:schemeClr>
                        </a:solidFill>
                        <a:effectLst/>
                        <a:latin typeface="Aptos Narrow" panose="020B00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dirty="0">
                          <a:solidFill>
                            <a:schemeClr val="tx1">
                              <a:lumMod val="65000"/>
                              <a:lumOff val="35000"/>
                            </a:schemeClr>
                          </a:solidFill>
                          <a:effectLst/>
                          <a:latin typeface="Aptos Narrow" panose="020B0004020202020204" pitchFamily="34" charset="0"/>
                        </a:rPr>
                        <a:t>Broj </a:t>
                      </a:r>
                      <a:r>
                        <a:rPr lang="en-US" sz="1100" b="1" i="0" u="none" strike="noStrike" dirty="0" err="1">
                          <a:solidFill>
                            <a:schemeClr val="tx1">
                              <a:lumMod val="65000"/>
                              <a:lumOff val="35000"/>
                            </a:schemeClr>
                          </a:solidFill>
                          <a:effectLst/>
                          <a:latin typeface="Aptos Narrow" panose="020B0004020202020204" pitchFamily="34" charset="0"/>
                        </a:rPr>
                        <a:t>stanova</a:t>
                      </a:r>
                      <a:endParaRPr lang="en-US" sz="1100" b="1" i="0" u="none" strike="noStrike" dirty="0">
                        <a:solidFill>
                          <a:schemeClr val="tx1">
                            <a:lumMod val="65000"/>
                            <a:lumOff val="35000"/>
                          </a:schemeClr>
                        </a:solidFill>
                        <a:effectLst/>
                        <a:latin typeface="Aptos Narrow" panose="020B00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chemeClr val="tx1">
                              <a:lumMod val="65000"/>
                              <a:lumOff val="35000"/>
                            </a:schemeClr>
                          </a:solidFill>
                          <a:effectLst/>
                          <a:latin typeface="Aptos Narrow" panose="020B0004020202020204" pitchFamily="34" charset="0"/>
                        </a:rPr>
                        <a:t>Prodaja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chemeClr val="tx1">
                              <a:lumMod val="65000"/>
                              <a:lumOff val="35000"/>
                            </a:schemeClr>
                          </a:solidFill>
                          <a:effectLst/>
                          <a:latin typeface="Aptos Narrow" panose="020B0004020202020204" pitchFamily="34" charset="0"/>
                        </a:rPr>
                        <a:t>Trošak projekta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chemeClr val="tx1">
                              <a:lumMod val="65000"/>
                              <a:lumOff val="35000"/>
                            </a:schemeClr>
                          </a:solidFill>
                          <a:effectLst/>
                          <a:latin typeface="Aptos Narrow" panose="020B0004020202020204" pitchFamily="34" charset="0"/>
                        </a:rPr>
                        <a:t>Prihod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chemeClr val="tx1">
                              <a:lumMod val="65000"/>
                              <a:lumOff val="35000"/>
                            </a:schemeClr>
                          </a:solidFill>
                          <a:effectLst/>
                          <a:latin typeface="Aptos Narrow" panose="020B0004020202020204" pitchFamily="34" charset="0"/>
                        </a:rPr>
                        <a:t>Prihod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chemeClr val="tx1">
                              <a:lumMod val="65000"/>
                              <a:lumOff val="35000"/>
                            </a:schemeClr>
                          </a:solidFill>
                          <a:effectLst/>
                          <a:latin typeface="Aptos Narrow" panose="020B0004020202020204" pitchFamily="34" charset="0"/>
                        </a:rPr>
                        <a:t>Dobit (Prihod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chemeClr val="tx1">
                              <a:lumMod val="65000"/>
                              <a:lumOff val="35000"/>
                            </a:schemeClr>
                          </a:solidFill>
                          <a:effectLst/>
                          <a:latin typeface="Aptos Narrow" panose="020B0004020202020204" pitchFamily="34" charset="0"/>
                        </a:rPr>
                        <a:t>Dobit (Prihod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8045292"/>
                  </a:ext>
                </a:extLst>
              </a:tr>
              <a:tr h="190500">
                <a:tc>
                  <a:txBody>
                    <a:bodyPr/>
                    <a:lstStyle/>
                    <a:p>
                      <a:pPr algn="ctr" fontAlgn="ctr">
                        <a:buNone/>
                      </a:pPr>
                      <a:r>
                        <a:rPr lang="en-US" sz="1100" b="0" i="0" u="none" strike="noStrike">
                          <a:solidFill>
                            <a:schemeClr val="tx1">
                              <a:lumMod val="65000"/>
                              <a:lumOff val="35000"/>
                            </a:schemeClr>
                          </a:solidFill>
                          <a:effectLst/>
                          <a:latin typeface="Aptos Narrow" panose="020B0004020202020204" pitchFamily="34" charset="0"/>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chemeClr val="tx1">
                              <a:lumMod val="65000"/>
                              <a:lumOff val="35000"/>
                            </a:schemeClr>
                          </a:solidFill>
                          <a:effectLst/>
                          <a:latin typeface="Aptos Narrow" panose="020B00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700.000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1.500.000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1.200.000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800.000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0499666"/>
                  </a:ext>
                </a:extLst>
              </a:tr>
              <a:tr h="190500">
                <a:tc>
                  <a:txBody>
                    <a:bodyPr/>
                    <a:lstStyle/>
                    <a:p>
                      <a:pPr algn="ctr" fontAlgn="ctr">
                        <a:buNone/>
                      </a:pPr>
                      <a:r>
                        <a:rPr lang="en-US" sz="1100" b="0" i="0" u="none" strike="noStrike">
                          <a:solidFill>
                            <a:schemeClr val="tx1">
                              <a:lumMod val="65000"/>
                              <a:lumOff val="35000"/>
                            </a:schemeClr>
                          </a:solidFill>
                          <a:effectLst/>
                          <a:latin typeface="Aptos Narrow" panose="020B0004020202020204" pitchFamily="34" charset="0"/>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chemeClr val="tx1">
                              <a:lumMod val="65000"/>
                              <a:lumOff val="35000"/>
                            </a:schemeClr>
                          </a:solidFill>
                          <a:effectLst/>
                          <a:latin typeface="Aptos Narrow" panose="020B00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dirty="0">
                          <a:solidFill>
                            <a:schemeClr val="tx1">
                              <a:lumMod val="65000"/>
                              <a:lumOff val="35000"/>
                            </a:schemeClr>
                          </a:solidFill>
                          <a:effectLst/>
                          <a:latin typeface="Aptos Narrow" panose="020B0004020202020204" pitchFamily="34" charset="0"/>
                        </a:rPr>
                        <a:t>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700.000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1.500.000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1.200.000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800.000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7365017"/>
                  </a:ext>
                </a:extLst>
              </a:tr>
              <a:tr h="190500">
                <a:tc>
                  <a:txBody>
                    <a:bodyPr/>
                    <a:lstStyle/>
                    <a:p>
                      <a:pPr algn="ctr" fontAlgn="ctr">
                        <a:buNone/>
                      </a:pPr>
                      <a:r>
                        <a:rPr lang="en-US" sz="1100" b="0" i="0" u="none" strike="noStrike">
                          <a:solidFill>
                            <a:schemeClr val="tx1">
                              <a:lumMod val="65000"/>
                              <a:lumOff val="35000"/>
                            </a:schemeClr>
                          </a:solidFill>
                          <a:effectLst/>
                          <a:latin typeface="Aptos Narrow" panose="020B0004020202020204" pitchFamily="34" charset="0"/>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chemeClr val="tx1">
                              <a:lumMod val="65000"/>
                              <a:lumOff val="35000"/>
                            </a:schemeClr>
                          </a:solidFill>
                          <a:effectLst/>
                          <a:latin typeface="Aptos Narrow" panose="020B00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chemeClr val="tx1">
                              <a:lumMod val="65000"/>
                              <a:lumOff val="35000"/>
                            </a:schemeClr>
                          </a:solidFill>
                          <a:effectLst/>
                          <a:latin typeface="Aptos Narrow" panose="020B0004020202020204" pitchFamily="34" charset="0"/>
                        </a:rPr>
                        <a:t>2027/2028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700.000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1.500.000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1.200.000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800.000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6200939"/>
                  </a:ext>
                </a:extLst>
              </a:tr>
              <a:tr h="190500">
                <a:tc>
                  <a:txBody>
                    <a:bodyPr/>
                    <a:lstStyle/>
                    <a:p>
                      <a:pPr algn="ctr" fontAlgn="ctr">
                        <a:buNone/>
                      </a:pPr>
                      <a:r>
                        <a:rPr lang="en-US" sz="1100" b="0" i="0" u="none" strike="noStrike">
                          <a:solidFill>
                            <a:schemeClr val="tx1">
                              <a:lumMod val="65000"/>
                              <a:lumOff val="35000"/>
                            </a:schemeClr>
                          </a:solidFill>
                          <a:effectLst/>
                          <a:latin typeface="Aptos Narrow" panose="020B0004020202020204" pitchFamily="34" charset="0"/>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chemeClr val="tx1">
                              <a:lumMod val="65000"/>
                              <a:lumOff val="35000"/>
                            </a:schemeClr>
                          </a:solidFill>
                          <a:effectLst/>
                          <a:latin typeface="Aptos Narrow" panose="020B00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chemeClr val="tx1">
                              <a:lumMod val="65000"/>
                              <a:lumOff val="35000"/>
                            </a:schemeClr>
                          </a:solidFill>
                          <a:effectLst/>
                          <a:latin typeface="Aptos Narrow" panose="020B0004020202020204" pitchFamily="34" charset="0"/>
                        </a:rPr>
                        <a:t>2027/2029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dirty="0">
                          <a:solidFill>
                            <a:schemeClr val="tx1">
                              <a:lumMod val="65000"/>
                              <a:lumOff val="35000"/>
                            </a:schemeClr>
                          </a:solidFill>
                          <a:effectLst/>
                          <a:latin typeface="Aptos Narrow" panose="020B0004020202020204" pitchFamily="34" charset="0"/>
                        </a:rPr>
                        <a:t>700.000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dirty="0">
                          <a:solidFill>
                            <a:schemeClr val="tx1">
                              <a:lumMod val="65000"/>
                              <a:lumOff val="35000"/>
                            </a:schemeClr>
                          </a:solidFill>
                          <a:effectLst/>
                          <a:latin typeface="Aptos Narrow" panose="020B0004020202020204" pitchFamily="34" charset="0"/>
                        </a:rPr>
                        <a:t>1.500.000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1.200.000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800.000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3032406"/>
                  </a:ext>
                </a:extLst>
              </a:tr>
              <a:tr h="190500">
                <a:tc>
                  <a:txBody>
                    <a:bodyPr/>
                    <a:lstStyle/>
                    <a:p>
                      <a:pPr algn="ctr" fontAlgn="ctr">
                        <a:buNone/>
                      </a:pPr>
                      <a:r>
                        <a:rPr lang="en-US" sz="1100" b="0" i="0" u="none" strike="noStrike">
                          <a:solidFill>
                            <a:schemeClr val="tx1">
                              <a:lumMod val="65000"/>
                              <a:lumOff val="35000"/>
                            </a:schemeClr>
                          </a:solidFill>
                          <a:effectLst/>
                          <a:latin typeface="Aptos Narrow" panose="020B000402020202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chemeClr val="tx1">
                              <a:lumMod val="65000"/>
                              <a:lumOff val="35000"/>
                            </a:schemeClr>
                          </a:solidFill>
                          <a:effectLst/>
                          <a:latin typeface="Aptos Narrow" panose="020B00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chemeClr val="tx1">
                              <a:lumMod val="65000"/>
                              <a:lumOff val="35000"/>
                            </a:schemeClr>
                          </a:solidFill>
                          <a:effectLst/>
                          <a:latin typeface="Aptos Narrow" panose="020B0004020202020204" pitchFamily="34" charset="0"/>
                        </a:rPr>
                        <a:t>2027/2028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600.000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dirty="0">
                          <a:solidFill>
                            <a:schemeClr val="tx1">
                              <a:lumMod val="65000"/>
                              <a:lumOff val="35000"/>
                            </a:schemeClr>
                          </a:solidFill>
                          <a:effectLst/>
                          <a:latin typeface="Aptos Narrow" panose="020B0004020202020204" pitchFamily="34" charset="0"/>
                        </a:rPr>
                        <a:t>1.250.000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1.000.000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650.000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400.000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4205337"/>
                  </a:ext>
                </a:extLst>
              </a:tr>
              <a:tr h="190500">
                <a:tc>
                  <a:txBody>
                    <a:bodyPr/>
                    <a:lstStyle/>
                    <a:p>
                      <a:pPr algn="ctr" fontAlgn="ctr">
                        <a:buNone/>
                      </a:pPr>
                      <a:r>
                        <a:rPr lang="en-US" sz="1100" b="1" i="0" u="none" strike="noStrike">
                          <a:solidFill>
                            <a:schemeClr val="tx1">
                              <a:lumMod val="65000"/>
                              <a:lumOff val="35000"/>
                            </a:schemeClr>
                          </a:solidFill>
                          <a:effectLst/>
                          <a:latin typeface="Aptos Narrow" panose="020B0004020202020204" pitchFamily="34" charset="0"/>
                        </a:rPr>
                        <a:t>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chemeClr val="tx1">
                              <a:lumMod val="65000"/>
                              <a:lumOff val="35000"/>
                            </a:schemeClr>
                          </a:solidFill>
                          <a:effectLst/>
                          <a:latin typeface="Aptos Narrow" panose="020B00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2028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700.000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1.500.000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dirty="0">
                          <a:solidFill>
                            <a:schemeClr val="tx1">
                              <a:lumMod val="65000"/>
                              <a:lumOff val="35000"/>
                            </a:schemeClr>
                          </a:solidFill>
                          <a:effectLst/>
                          <a:latin typeface="Aptos Narrow" panose="020B0004020202020204" pitchFamily="34" charset="0"/>
                        </a:rPr>
                        <a:t>1.200.000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800.000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9740118"/>
                  </a:ext>
                </a:extLst>
              </a:tr>
              <a:tr h="190500">
                <a:tc>
                  <a:txBody>
                    <a:bodyPr/>
                    <a:lstStyle/>
                    <a:p>
                      <a:pPr algn="ctr" fontAlgn="ctr">
                        <a:buNone/>
                      </a:pPr>
                      <a:r>
                        <a:rPr lang="en-US" sz="1100" b="1" i="0" u="none" strike="noStrike">
                          <a:solidFill>
                            <a:schemeClr val="tx1">
                              <a:lumMod val="65000"/>
                              <a:lumOff val="35000"/>
                            </a:schemeClr>
                          </a:solidFill>
                          <a:effectLst/>
                          <a:latin typeface="Aptos Narrow" panose="020B0004020202020204" pitchFamily="34" charset="0"/>
                        </a:rPr>
                        <a: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chemeClr val="tx1">
                              <a:lumMod val="65000"/>
                              <a:lumOff val="35000"/>
                            </a:schemeClr>
                          </a:solidFill>
                          <a:effectLst/>
                          <a:latin typeface="Aptos Narrow" panose="020B00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2028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700.000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dirty="0">
                          <a:solidFill>
                            <a:schemeClr val="tx1">
                              <a:lumMod val="65000"/>
                              <a:lumOff val="35000"/>
                            </a:schemeClr>
                          </a:solidFill>
                          <a:effectLst/>
                          <a:latin typeface="Aptos Narrow" panose="020B0004020202020204" pitchFamily="34" charset="0"/>
                        </a:rPr>
                        <a:t>1.500.000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dirty="0">
                          <a:solidFill>
                            <a:schemeClr val="tx1">
                              <a:lumMod val="65000"/>
                              <a:lumOff val="35000"/>
                            </a:schemeClr>
                          </a:solidFill>
                          <a:effectLst/>
                          <a:latin typeface="Aptos Narrow" panose="020B0004020202020204" pitchFamily="34" charset="0"/>
                        </a:rPr>
                        <a:t>1.200.000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dirty="0">
                          <a:solidFill>
                            <a:schemeClr val="tx1">
                              <a:lumMod val="65000"/>
                              <a:lumOff val="35000"/>
                            </a:schemeClr>
                          </a:solidFill>
                          <a:effectLst/>
                          <a:latin typeface="Aptos Narrow" panose="020B0004020202020204" pitchFamily="34" charset="0"/>
                        </a:rPr>
                        <a:t>800.000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9094422"/>
                  </a:ext>
                </a:extLst>
              </a:tr>
              <a:tr h="190500">
                <a:tc>
                  <a:txBody>
                    <a:bodyPr/>
                    <a:lstStyle/>
                    <a:p>
                      <a:pPr algn="ctr" fontAlgn="ctr">
                        <a:buNone/>
                      </a:pPr>
                      <a:r>
                        <a:rPr lang="en-US" sz="1100" b="1" i="0" u="none" strike="noStrike">
                          <a:solidFill>
                            <a:schemeClr val="tx1">
                              <a:lumMod val="65000"/>
                              <a:lumOff val="35000"/>
                            </a:schemeClr>
                          </a:solidFill>
                          <a:effectLst/>
                          <a:latin typeface="Aptos Narrow" panose="020B0004020202020204" pitchFamily="34" charset="0"/>
                        </a:rPr>
                        <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chemeClr val="tx1">
                              <a:lumMod val="65000"/>
                              <a:lumOff val="35000"/>
                            </a:schemeClr>
                          </a:solidFill>
                          <a:effectLst/>
                          <a:latin typeface="Aptos Narrow" panose="020B00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2028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700.000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1.500.000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1.200.000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dirty="0">
                          <a:solidFill>
                            <a:schemeClr val="tx1">
                              <a:lumMod val="65000"/>
                              <a:lumOff val="35000"/>
                            </a:schemeClr>
                          </a:solidFill>
                          <a:effectLst/>
                          <a:latin typeface="Aptos Narrow" panose="020B0004020202020204" pitchFamily="34" charset="0"/>
                        </a:rPr>
                        <a:t>800.000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dirty="0">
                          <a:solidFill>
                            <a:schemeClr val="tx1">
                              <a:lumMod val="65000"/>
                              <a:lumOff val="35000"/>
                            </a:schemeClr>
                          </a:solidFill>
                          <a:effectLst/>
                          <a:latin typeface="Aptos Narrow" panose="020B0004020202020204" pitchFamily="34" charset="0"/>
                        </a:rPr>
                        <a:t>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8863856"/>
                  </a:ext>
                </a:extLst>
              </a:tr>
              <a:tr h="190500">
                <a:tc>
                  <a:txBody>
                    <a:bodyPr/>
                    <a:lstStyle/>
                    <a:p>
                      <a:pPr algn="ctr" fontAlgn="ctr">
                        <a:buNone/>
                      </a:pPr>
                      <a:r>
                        <a:rPr lang="en-US" sz="1100" b="1" i="0" u="none" strike="noStrike">
                          <a:solidFill>
                            <a:schemeClr val="tx1">
                              <a:lumMod val="65000"/>
                              <a:lumOff val="35000"/>
                            </a:schemeClr>
                          </a:solidFill>
                          <a:effectLst/>
                          <a:latin typeface="Aptos Narrow" panose="020B0004020202020204" pitchFamily="34" charset="0"/>
                        </a:rPr>
                        <a:t>Ukupno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1" i="0" u="none" strike="noStrike" dirty="0">
                          <a:solidFill>
                            <a:schemeClr val="tx1">
                              <a:lumMod val="65000"/>
                              <a:lumOff val="35000"/>
                            </a:schemeClr>
                          </a:solidFill>
                          <a:effectLst/>
                          <a:latin typeface="Aptos Narrow" panose="020B000402020202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100" b="1" i="0" u="none" strike="noStrike">
                          <a:solidFill>
                            <a:schemeClr val="tx1">
                              <a:lumMod val="65000"/>
                              <a:lumOff val="35000"/>
                            </a:schemeClr>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1" i="0" u="none" strike="noStrike">
                          <a:solidFill>
                            <a:schemeClr val="tx1">
                              <a:lumMod val="65000"/>
                              <a:lumOff val="35000"/>
                            </a:schemeClr>
                          </a:solidFill>
                          <a:effectLst/>
                          <a:latin typeface="Aptos Narrow" panose="020B0004020202020204" pitchFamily="34" charset="0"/>
                        </a:rPr>
                        <a:t>5.500.000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1" i="0" u="none" strike="noStrike">
                          <a:solidFill>
                            <a:schemeClr val="tx1">
                              <a:lumMod val="65000"/>
                              <a:lumOff val="35000"/>
                            </a:schemeClr>
                          </a:solidFill>
                          <a:effectLst/>
                          <a:latin typeface="Aptos Narrow" panose="020B0004020202020204" pitchFamily="34" charset="0"/>
                        </a:rPr>
                        <a:t>11.750.000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1" i="0" u="none" strike="noStrike">
                          <a:solidFill>
                            <a:schemeClr val="tx1">
                              <a:lumMod val="65000"/>
                              <a:lumOff val="35000"/>
                            </a:schemeClr>
                          </a:solidFill>
                          <a:effectLst/>
                          <a:latin typeface="Aptos Narrow" panose="020B0004020202020204" pitchFamily="34" charset="0"/>
                        </a:rPr>
                        <a:t>9.400.000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1" i="0" u="none" strike="noStrike" dirty="0">
                          <a:solidFill>
                            <a:schemeClr val="tx1">
                              <a:lumMod val="65000"/>
                              <a:lumOff val="35000"/>
                            </a:schemeClr>
                          </a:solidFill>
                          <a:effectLst/>
                          <a:latin typeface="Aptos Narrow" panose="020B0004020202020204" pitchFamily="34" charset="0"/>
                        </a:rPr>
                        <a:t>6.250.000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1" i="0" u="none" strike="noStrike" dirty="0">
                          <a:solidFill>
                            <a:schemeClr val="tx1">
                              <a:lumMod val="65000"/>
                              <a:lumOff val="35000"/>
                            </a:schemeClr>
                          </a:solidFill>
                          <a:effectLst/>
                          <a:latin typeface="Aptos Narrow" panose="020B0004020202020204" pitchFamily="34" charset="0"/>
                        </a:rPr>
                        <a:t>3.900.000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3925225"/>
                  </a:ext>
                </a:extLst>
              </a:tr>
            </a:tbl>
          </a:graphicData>
        </a:graphic>
      </p:graphicFrame>
    </p:spTree>
    <p:extLst>
      <p:ext uri="{BB962C8B-B14F-4D97-AF65-F5344CB8AC3E}">
        <p14:creationId xmlns:p14="http://schemas.microsoft.com/office/powerpoint/2010/main" val="4285352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F0290-246D-728B-BC03-D3048D704FE9}"/>
            </a:ext>
          </a:extLst>
        </p:cNvPr>
        <p:cNvGrpSpPr/>
        <p:nvPr/>
      </p:nvGrpSpPr>
      <p:grpSpPr>
        <a:xfrm>
          <a:off x="0" y="0"/>
          <a:ext cx="0" cy="0"/>
          <a:chOff x="0" y="0"/>
          <a:chExt cx="0" cy="0"/>
        </a:xfrm>
      </p:grpSpPr>
      <p:sp>
        <p:nvSpPr>
          <p:cNvPr id="8" name="Naslov 7">
            <a:extLst>
              <a:ext uri="{FF2B5EF4-FFF2-40B4-BE49-F238E27FC236}">
                <a16:creationId xmlns:a16="http://schemas.microsoft.com/office/drawing/2014/main" id="{9540F1A0-F8E6-8327-6603-62D714DBC88F}"/>
              </a:ext>
            </a:extLst>
          </p:cNvPr>
          <p:cNvSpPr>
            <a:spLocks noGrp="1"/>
          </p:cNvSpPr>
          <p:nvPr>
            <p:ph type="title"/>
          </p:nvPr>
        </p:nvSpPr>
        <p:spPr>
          <a:xfrm>
            <a:off x="838200" y="365126"/>
            <a:ext cx="10515600" cy="676274"/>
          </a:xfrm>
        </p:spPr>
        <p:txBody>
          <a:bodyPr/>
          <a:lstStyle/>
          <a:p>
            <a:r>
              <a:rPr lang="hr-HR" sz="3800" dirty="0">
                <a:solidFill>
                  <a:schemeClr val="accent6">
                    <a:lumMod val="50000"/>
                    <a:lumOff val="50000"/>
                  </a:schemeClr>
                </a:solidFill>
              </a:rPr>
              <a:t>Projekt izgradnje apartmana </a:t>
            </a:r>
            <a:endParaRPr lang="en-AT" sz="3800" dirty="0">
              <a:solidFill>
                <a:schemeClr val="accent6">
                  <a:lumMod val="50000"/>
                  <a:lumOff val="50000"/>
                </a:schemeClr>
              </a:solidFill>
            </a:endParaRPr>
          </a:p>
        </p:txBody>
      </p:sp>
      <p:sp>
        <p:nvSpPr>
          <p:cNvPr id="13" name="Rezervirano mjesto podnožja 12">
            <a:extLst>
              <a:ext uri="{FF2B5EF4-FFF2-40B4-BE49-F238E27FC236}">
                <a16:creationId xmlns:a16="http://schemas.microsoft.com/office/drawing/2014/main" id="{587CF73E-6205-136B-8EC7-BD5C4EC3B7DD}"/>
              </a:ext>
            </a:extLst>
          </p:cNvPr>
          <p:cNvSpPr>
            <a:spLocks noGrp="1"/>
          </p:cNvSpPr>
          <p:nvPr>
            <p:ph type="ftr" sz="quarter" idx="54"/>
          </p:nvPr>
        </p:nvSpPr>
        <p:spPr/>
        <p:txBody>
          <a:bodyPr/>
          <a:lstStyle/>
          <a:p>
            <a:r>
              <a:rPr lang="hr-HR" dirty="0">
                <a:solidFill>
                  <a:schemeClr val="accent6">
                    <a:lumMod val="50000"/>
                    <a:lumOff val="50000"/>
                  </a:schemeClr>
                </a:solidFill>
              </a:rPr>
              <a:t>Ponuda obveznica – BETULA projekt d.o.o</a:t>
            </a:r>
            <a:endParaRPr lang="en-US" noProof="0" dirty="0"/>
          </a:p>
        </p:txBody>
      </p:sp>
      <p:sp>
        <p:nvSpPr>
          <p:cNvPr id="14" name="Rezervirano mjesto broja slajda 13">
            <a:extLst>
              <a:ext uri="{FF2B5EF4-FFF2-40B4-BE49-F238E27FC236}">
                <a16:creationId xmlns:a16="http://schemas.microsoft.com/office/drawing/2014/main" id="{31F855DE-10FC-E88C-6EC2-9F9EFC34F967}"/>
              </a:ext>
            </a:extLst>
          </p:cNvPr>
          <p:cNvSpPr>
            <a:spLocks noGrp="1"/>
          </p:cNvSpPr>
          <p:nvPr>
            <p:ph type="sldNum" sz="quarter" idx="55"/>
          </p:nvPr>
        </p:nvSpPr>
        <p:spPr/>
        <p:txBody>
          <a:bodyPr/>
          <a:lstStyle/>
          <a:p>
            <a:fld id="{47FEACEE-25B4-4A2D-B147-27296E36371D}" type="slidenum">
              <a:rPr lang="en-US" altLang="zh-CN" noProof="0" smtClean="0"/>
              <a:pPr/>
              <a:t>13</a:t>
            </a:fld>
            <a:endParaRPr lang="en-US" altLang="zh-CN" noProof="0" dirty="0"/>
          </a:p>
        </p:txBody>
      </p:sp>
      <p:sp>
        <p:nvSpPr>
          <p:cNvPr id="19" name="TekstniOkvir 18">
            <a:extLst>
              <a:ext uri="{FF2B5EF4-FFF2-40B4-BE49-F238E27FC236}">
                <a16:creationId xmlns:a16="http://schemas.microsoft.com/office/drawing/2014/main" id="{4F03F2C2-82A7-6383-6F0E-FBD321EB64BB}"/>
              </a:ext>
            </a:extLst>
          </p:cNvPr>
          <p:cNvSpPr txBox="1"/>
          <p:nvPr/>
        </p:nvSpPr>
        <p:spPr>
          <a:xfrm>
            <a:off x="6761991" y="1640204"/>
            <a:ext cx="4890770" cy="4760278"/>
          </a:xfrm>
          <a:prstGeom prst="rect">
            <a:avLst/>
          </a:prstGeom>
          <a:noFill/>
        </p:spPr>
        <p:txBody>
          <a:bodyPr wrap="square">
            <a:spAutoFit/>
          </a:bodyPr>
          <a:lstStyle/>
          <a:p>
            <a:pPr marL="285750" indent="-285750" algn="just">
              <a:spcAft>
                <a:spcPts val="800"/>
              </a:spcAft>
              <a:buClr>
                <a:schemeClr val="accent6">
                  <a:lumMod val="50000"/>
                  <a:lumOff val="50000"/>
                </a:schemeClr>
              </a:buClr>
              <a:buFont typeface="Arial" panose="020B0604020202020204" pitchFamily="34" charset="0"/>
              <a:buChar char="•"/>
            </a:pPr>
            <a:r>
              <a:rPr lang="hr-HR" sz="1500" dirty="0">
                <a:solidFill>
                  <a:schemeClr val="tx1">
                    <a:lumMod val="50000"/>
                    <a:lumOff val="50000"/>
                  </a:schemeClr>
                </a:solidFill>
              </a:rPr>
              <a:t>Model financiranja pokazuje da društvo raspolaže značajnim zalihama nekretnina u izgradnji koje će se postupno prodavati u razdoblju 2026–2028. godine. Ukupni planirani prihod od prodaje stanova iznosi približno 11,75 milijuna eura, uz procijenjeni trošak izgradnje od oko 5,5 milijuna eura, što generira potencijalnu bruto dobit od oko 6,25 milijuna eura.</a:t>
            </a:r>
          </a:p>
          <a:p>
            <a:pPr marL="285750" indent="-285750" algn="just">
              <a:spcAft>
                <a:spcPts val="800"/>
              </a:spcAft>
              <a:buClr>
                <a:schemeClr val="accent6">
                  <a:lumMod val="50000"/>
                  <a:lumOff val="50000"/>
                </a:schemeClr>
              </a:buClr>
              <a:buFont typeface="Arial" panose="020B0604020202020204" pitchFamily="34" charset="0"/>
              <a:buChar char="•"/>
            </a:pPr>
            <a:endParaRPr lang="hr-HR" sz="1500" dirty="0">
              <a:solidFill>
                <a:schemeClr val="tx1">
                  <a:lumMod val="50000"/>
                  <a:lumOff val="50000"/>
                </a:schemeClr>
              </a:solidFill>
            </a:endParaRPr>
          </a:p>
          <a:p>
            <a:pPr marL="285750" indent="-285750" algn="just">
              <a:spcAft>
                <a:spcPts val="800"/>
              </a:spcAft>
              <a:buClr>
                <a:schemeClr val="accent6">
                  <a:lumMod val="50000"/>
                  <a:lumOff val="50000"/>
                </a:schemeClr>
              </a:buClr>
              <a:buFont typeface="Arial" panose="020B0604020202020204" pitchFamily="34" charset="0"/>
              <a:buChar char="•"/>
            </a:pPr>
            <a:r>
              <a:rPr lang="hr-HR" sz="1500" noProof="0" dirty="0">
                <a:solidFill>
                  <a:schemeClr val="tx1">
                    <a:lumMod val="50000"/>
                    <a:lumOff val="50000"/>
                  </a:schemeClr>
                </a:solidFill>
              </a:rPr>
              <a:t>S obzirom da ukupni iznos izdanih obveznica iznosi </a:t>
            </a:r>
            <a:r>
              <a:rPr lang="hr-HR" sz="1500" dirty="0">
                <a:solidFill>
                  <a:schemeClr val="tx1">
                    <a:lumMod val="50000"/>
                    <a:lumOff val="50000"/>
                  </a:schemeClr>
                </a:solidFill>
              </a:rPr>
              <a:t>2</a:t>
            </a:r>
            <a:r>
              <a:rPr lang="en-US" sz="1500" dirty="0">
                <a:solidFill>
                  <a:schemeClr val="tx1">
                    <a:lumMod val="50000"/>
                    <a:lumOff val="50000"/>
                  </a:schemeClr>
                </a:solidFill>
              </a:rPr>
              <a:t> </a:t>
            </a:r>
            <a:r>
              <a:rPr lang="hr-HR" sz="1500" noProof="0" dirty="0">
                <a:solidFill>
                  <a:schemeClr val="tx1">
                    <a:lumMod val="50000"/>
                    <a:lumOff val="50000"/>
                  </a:schemeClr>
                </a:solidFill>
              </a:rPr>
              <a:t>milijuna eura, uz godišnju kamatu </a:t>
            </a:r>
            <a:r>
              <a:rPr lang="en-US" sz="1500" dirty="0">
                <a:solidFill>
                  <a:schemeClr val="tx1">
                    <a:lumMod val="50000"/>
                    <a:lumOff val="50000"/>
                  </a:schemeClr>
                </a:solidFill>
              </a:rPr>
              <a:t>od </a:t>
            </a:r>
            <a:r>
              <a:rPr lang="hr-HR" sz="1500" dirty="0">
                <a:solidFill>
                  <a:schemeClr val="tx1">
                    <a:lumMod val="50000"/>
                    <a:lumOff val="50000"/>
                  </a:schemeClr>
                </a:solidFill>
              </a:rPr>
              <a:t>8</a:t>
            </a:r>
            <a:r>
              <a:rPr lang="en-US" sz="1500" dirty="0">
                <a:solidFill>
                  <a:schemeClr val="tx1">
                    <a:lumMod val="50000"/>
                    <a:lumOff val="50000"/>
                  </a:schemeClr>
                </a:solidFill>
              </a:rPr>
              <a:t>%, </a:t>
            </a:r>
            <a:r>
              <a:rPr lang="hr-HR" sz="1500" noProof="0" dirty="0">
                <a:solidFill>
                  <a:schemeClr val="tx1">
                    <a:lumMod val="50000"/>
                    <a:lumOff val="50000"/>
                  </a:schemeClr>
                </a:solidFill>
              </a:rPr>
              <a:t>ukupna obveza prema investitorima tijekom trogodišnjeg razdoblja iznosi </a:t>
            </a:r>
            <a:r>
              <a:rPr lang="hr-HR" sz="1500" dirty="0">
                <a:solidFill>
                  <a:schemeClr val="tx1">
                    <a:lumMod val="50000"/>
                    <a:lumOff val="50000"/>
                  </a:schemeClr>
                </a:solidFill>
              </a:rPr>
              <a:t>2,48</a:t>
            </a:r>
            <a:r>
              <a:rPr lang="en-US" sz="1500" dirty="0">
                <a:solidFill>
                  <a:schemeClr val="tx1">
                    <a:lumMod val="50000"/>
                    <a:lumOff val="50000"/>
                  </a:schemeClr>
                </a:solidFill>
              </a:rPr>
              <a:t> </a:t>
            </a:r>
            <a:r>
              <a:rPr lang="hr-HR" sz="1500" noProof="0" dirty="0">
                <a:solidFill>
                  <a:schemeClr val="tx1">
                    <a:lumMod val="50000"/>
                    <a:lumOff val="50000"/>
                  </a:schemeClr>
                </a:solidFill>
              </a:rPr>
              <a:t>milijuna eura</a:t>
            </a:r>
            <a:r>
              <a:rPr lang="en-US" sz="1500" dirty="0">
                <a:solidFill>
                  <a:schemeClr val="tx1">
                    <a:lumMod val="50000"/>
                    <a:lumOff val="50000"/>
                  </a:schemeClr>
                </a:solidFill>
              </a:rPr>
              <a:t>.</a:t>
            </a:r>
            <a:endParaRPr lang="hr-HR" sz="1500" dirty="0">
              <a:solidFill>
                <a:schemeClr val="tx1">
                  <a:lumMod val="50000"/>
                  <a:lumOff val="50000"/>
                </a:schemeClr>
              </a:solidFill>
            </a:endParaRPr>
          </a:p>
          <a:p>
            <a:pPr marL="285750" indent="-285750" algn="just">
              <a:spcAft>
                <a:spcPts val="800"/>
              </a:spcAft>
              <a:buClr>
                <a:schemeClr val="accent6">
                  <a:lumMod val="50000"/>
                  <a:lumOff val="50000"/>
                </a:schemeClr>
              </a:buClr>
              <a:buFont typeface="Arial" panose="020B0604020202020204" pitchFamily="34" charset="0"/>
              <a:buChar char="•"/>
            </a:pPr>
            <a:endParaRPr lang="en-US" sz="1500" dirty="0">
              <a:solidFill>
                <a:schemeClr val="tx1">
                  <a:lumMod val="50000"/>
                  <a:lumOff val="50000"/>
                </a:schemeClr>
              </a:solidFill>
            </a:endParaRPr>
          </a:p>
          <a:p>
            <a:pPr marL="285750" indent="-285750" algn="just">
              <a:spcAft>
                <a:spcPts val="800"/>
              </a:spcAft>
              <a:buClr>
                <a:schemeClr val="accent6">
                  <a:lumMod val="50000"/>
                  <a:lumOff val="50000"/>
                </a:schemeClr>
              </a:buClr>
              <a:buFont typeface="Arial" panose="020B0604020202020204" pitchFamily="34" charset="0"/>
              <a:buChar char="•"/>
            </a:pPr>
            <a:r>
              <a:rPr lang="hr-HR" sz="1500" noProof="0" dirty="0">
                <a:solidFill>
                  <a:schemeClr val="tx1">
                    <a:lumMod val="50000"/>
                    <a:lumOff val="50000"/>
                  </a:schemeClr>
                </a:solidFill>
              </a:rPr>
              <a:t>Planirani prihodi od prodaje apartmana višestruko premašuju iznos potrebnog novčanog toka za servisiranje obveznica, čime se osigurava stabilan izvor otplate glavnice i kamata</a:t>
            </a:r>
            <a:r>
              <a:rPr lang="en-US" sz="1500" dirty="0">
                <a:solidFill>
                  <a:schemeClr val="tx1">
                    <a:lumMod val="50000"/>
                    <a:lumOff val="50000"/>
                  </a:schemeClr>
                </a:solidFill>
              </a:rPr>
              <a:t>.</a:t>
            </a:r>
          </a:p>
          <a:p>
            <a:pPr marL="285750" indent="-285750" algn="just">
              <a:spcAft>
                <a:spcPts val="800"/>
              </a:spcAft>
              <a:buClr>
                <a:schemeClr val="accent6">
                  <a:lumMod val="50000"/>
                  <a:lumOff val="50000"/>
                </a:schemeClr>
              </a:buClr>
              <a:buFont typeface="Arial" panose="020B0604020202020204" pitchFamily="34" charset="0"/>
              <a:buChar char="•"/>
            </a:pPr>
            <a:endParaRPr lang="en-US" sz="1500" dirty="0">
              <a:solidFill>
                <a:schemeClr val="tx1">
                  <a:lumMod val="50000"/>
                  <a:lumOff val="50000"/>
                </a:schemeClr>
              </a:solidFill>
            </a:endParaRPr>
          </a:p>
        </p:txBody>
      </p:sp>
      <p:graphicFrame>
        <p:nvGraphicFramePr>
          <p:cNvPr id="3" name="Tablica 2">
            <a:extLst>
              <a:ext uri="{FF2B5EF4-FFF2-40B4-BE49-F238E27FC236}">
                <a16:creationId xmlns:a16="http://schemas.microsoft.com/office/drawing/2014/main" id="{8B7ED4C4-0041-A279-7FAA-87B52D37C80C}"/>
              </a:ext>
            </a:extLst>
          </p:cNvPr>
          <p:cNvGraphicFramePr>
            <a:graphicFrameLocks noGrp="1"/>
          </p:cNvGraphicFramePr>
          <p:nvPr>
            <p:extLst>
              <p:ext uri="{D42A27DB-BD31-4B8C-83A1-F6EECF244321}">
                <p14:modId xmlns:p14="http://schemas.microsoft.com/office/powerpoint/2010/main" val="805653373"/>
              </p:ext>
            </p:extLst>
          </p:nvPr>
        </p:nvGraphicFramePr>
        <p:xfrm>
          <a:off x="1140883" y="1716033"/>
          <a:ext cx="5353051" cy="1226659"/>
        </p:xfrm>
        <a:graphic>
          <a:graphicData uri="http://schemas.openxmlformats.org/drawingml/2006/table">
            <a:tbl>
              <a:tblPr/>
              <a:tblGrid>
                <a:gridCol w="543105">
                  <a:extLst>
                    <a:ext uri="{9D8B030D-6E8A-4147-A177-3AD203B41FA5}">
                      <a16:colId xmlns:a16="http://schemas.microsoft.com/office/drawing/2014/main" val="1171602009"/>
                    </a:ext>
                  </a:extLst>
                </a:gridCol>
                <a:gridCol w="727991">
                  <a:extLst>
                    <a:ext uri="{9D8B030D-6E8A-4147-A177-3AD203B41FA5}">
                      <a16:colId xmlns:a16="http://schemas.microsoft.com/office/drawing/2014/main" val="3105863738"/>
                    </a:ext>
                  </a:extLst>
                </a:gridCol>
                <a:gridCol w="727991">
                  <a:extLst>
                    <a:ext uri="{9D8B030D-6E8A-4147-A177-3AD203B41FA5}">
                      <a16:colId xmlns:a16="http://schemas.microsoft.com/office/drawing/2014/main" val="4162906446"/>
                    </a:ext>
                  </a:extLst>
                </a:gridCol>
                <a:gridCol w="762659">
                  <a:extLst>
                    <a:ext uri="{9D8B030D-6E8A-4147-A177-3AD203B41FA5}">
                      <a16:colId xmlns:a16="http://schemas.microsoft.com/office/drawing/2014/main" val="480733942"/>
                    </a:ext>
                  </a:extLst>
                </a:gridCol>
                <a:gridCol w="843546">
                  <a:extLst>
                    <a:ext uri="{9D8B030D-6E8A-4147-A177-3AD203B41FA5}">
                      <a16:colId xmlns:a16="http://schemas.microsoft.com/office/drawing/2014/main" val="1263002585"/>
                    </a:ext>
                  </a:extLst>
                </a:gridCol>
                <a:gridCol w="823325">
                  <a:extLst>
                    <a:ext uri="{9D8B030D-6E8A-4147-A177-3AD203B41FA5}">
                      <a16:colId xmlns:a16="http://schemas.microsoft.com/office/drawing/2014/main" val="229626899"/>
                    </a:ext>
                  </a:extLst>
                </a:gridCol>
                <a:gridCol w="924434">
                  <a:extLst>
                    <a:ext uri="{9D8B030D-6E8A-4147-A177-3AD203B41FA5}">
                      <a16:colId xmlns:a16="http://schemas.microsoft.com/office/drawing/2014/main" val="1898335188"/>
                    </a:ext>
                  </a:extLst>
                </a:gridCol>
              </a:tblGrid>
              <a:tr h="408887">
                <a:tc>
                  <a:txBody>
                    <a:bodyPr/>
                    <a:lstStyle/>
                    <a:p>
                      <a:pPr algn="ctr" fontAlgn="ctr">
                        <a:buNone/>
                      </a:pPr>
                      <a:r>
                        <a:rPr lang="en-US" sz="1100" b="1" i="0" u="none" strike="noStrike" dirty="0">
                          <a:solidFill>
                            <a:schemeClr val="tx1">
                              <a:lumMod val="65000"/>
                              <a:lumOff val="35000"/>
                            </a:schemeClr>
                          </a:solidFill>
                          <a:effectLst/>
                          <a:latin typeface="Aptos Narrow" panose="020B0004020202020204" pitchFamily="34" charset="0"/>
                        </a:rPr>
                        <a:t>Godina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dirty="0" err="1">
                          <a:solidFill>
                            <a:schemeClr val="tx1">
                              <a:lumMod val="65000"/>
                              <a:lumOff val="35000"/>
                            </a:schemeClr>
                          </a:solidFill>
                          <a:effectLst/>
                          <a:latin typeface="Aptos Narrow" panose="020B0004020202020204" pitchFamily="34" charset="0"/>
                        </a:rPr>
                        <a:t>Prihod</a:t>
                      </a:r>
                      <a:r>
                        <a:rPr lang="en-US" sz="1100" b="1" i="0" u="none" strike="noStrike" dirty="0">
                          <a:solidFill>
                            <a:schemeClr val="tx1">
                              <a:lumMod val="65000"/>
                              <a:lumOff val="35000"/>
                            </a:schemeClr>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dirty="0" err="1">
                          <a:solidFill>
                            <a:schemeClr val="tx1">
                              <a:lumMod val="65000"/>
                              <a:lumOff val="35000"/>
                            </a:schemeClr>
                          </a:solidFill>
                          <a:effectLst/>
                          <a:latin typeface="Aptos Narrow" panose="020B0004020202020204" pitchFamily="34" charset="0"/>
                        </a:rPr>
                        <a:t>Trošak</a:t>
                      </a:r>
                      <a:r>
                        <a:rPr lang="en-US" sz="1100" b="1" i="0" u="none" strike="noStrike" dirty="0">
                          <a:solidFill>
                            <a:schemeClr val="tx1">
                              <a:lumMod val="65000"/>
                              <a:lumOff val="35000"/>
                            </a:schemeClr>
                          </a:solidFill>
                          <a:effectLst/>
                          <a:latin typeface="Aptos Narrow" panose="020B0004020202020204" pitchFamily="34" charset="0"/>
                        </a:rPr>
                        <a:t> </a:t>
                      </a:r>
                      <a:r>
                        <a:rPr lang="en-US" sz="1100" b="1" i="0" u="none" strike="noStrike" dirty="0" err="1">
                          <a:solidFill>
                            <a:schemeClr val="tx1">
                              <a:lumMod val="65000"/>
                              <a:lumOff val="35000"/>
                            </a:schemeClr>
                          </a:solidFill>
                          <a:effectLst/>
                          <a:latin typeface="Aptos Narrow" panose="020B0004020202020204" pitchFamily="34" charset="0"/>
                        </a:rPr>
                        <a:t>gradnje</a:t>
                      </a:r>
                      <a:r>
                        <a:rPr lang="en-US" sz="1100" b="1" i="0" u="none" strike="noStrike" dirty="0">
                          <a:solidFill>
                            <a:schemeClr val="tx1">
                              <a:lumMod val="65000"/>
                              <a:lumOff val="35000"/>
                            </a:schemeClr>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chemeClr val="tx1">
                              <a:lumMod val="65000"/>
                              <a:lumOff val="35000"/>
                            </a:schemeClr>
                          </a:solidFill>
                          <a:effectLst/>
                          <a:latin typeface="Aptos Narrow" panose="020B0004020202020204" pitchFamily="34" charset="0"/>
                        </a:rPr>
                        <a:t>Bruto višak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dirty="0" err="1">
                          <a:solidFill>
                            <a:schemeClr val="tx1">
                              <a:lumMod val="65000"/>
                              <a:lumOff val="35000"/>
                            </a:schemeClr>
                          </a:solidFill>
                          <a:effectLst/>
                          <a:latin typeface="Aptos Narrow" panose="020B0004020202020204" pitchFamily="34" charset="0"/>
                        </a:rPr>
                        <a:t>Isplata</a:t>
                      </a:r>
                      <a:r>
                        <a:rPr lang="en-US" sz="1100" b="1" i="0" u="none" strike="noStrike" dirty="0">
                          <a:solidFill>
                            <a:schemeClr val="tx1">
                              <a:lumMod val="65000"/>
                              <a:lumOff val="35000"/>
                            </a:schemeClr>
                          </a:solidFill>
                          <a:effectLst/>
                          <a:latin typeface="Aptos Narrow" panose="020B0004020202020204" pitchFamily="34" charset="0"/>
                        </a:rPr>
                        <a:t> </a:t>
                      </a:r>
                      <a:r>
                        <a:rPr lang="en-US" sz="1100" b="1" i="0" u="none" strike="noStrike" dirty="0" err="1">
                          <a:solidFill>
                            <a:schemeClr val="tx1">
                              <a:lumMod val="65000"/>
                              <a:lumOff val="35000"/>
                            </a:schemeClr>
                          </a:solidFill>
                          <a:effectLst/>
                          <a:latin typeface="Aptos Narrow" panose="020B0004020202020204" pitchFamily="34" charset="0"/>
                        </a:rPr>
                        <a:t>kamate</a:t>
                      </a:r>
                      <a:r>
                        <a:rPr lang="en-US" sz="1100" b="1" i="0" u="none" strike="noStrike" dirty="0">
                          <a:solidFill>
                            <a:schemeClr val="tx1">
                              <a:lumMod val="65000"/>
                              <a:lumOff val="35000"/>
                            </a:schemeClr>
                          </a:solidFill>
                          <a:effectLst/>
                          <a:latin typeface="Aptos Narrow" panose="020B0004020202020204" pitchFamily="34" charset="0"/>
                        </a:rPr>
                        <a:t> (</a:t>
                      </a:r>
                      <a:r>
                        <a:rPr lang="hr-HR" sz="1100" b="1" i="0" u="none" strike="noStrike" dirty="0">
                          <a:solidFill>
                            <a:schemeClr val="tx1">
                              <a:lumMod val="65000"/>
                              <a:lumOff val="35000"/>
                            </a:schemeClr>
                          </a:solidFill>
                          <a:effectLst/>
                          <a:latin typeface="Aptos Narrow" panose="020B0004020202020204" pitchFamily="34" charset="0"/>
                        </a:rPr>
                        <a:t>7</a:t>
                      </a:r>
                      <a:r>
                        <a:rPr lang="en-US" sz="1100" b="1" i="0" u="none" strike="noStrike" dirty="0">
                          <a:solidFill>
                            <a:schemeClr val="tx1">
                              <a:lumMod val="65000"/>
                              <a:lumOff val="35000"/>
                            </a:schemeClr>
                          </a:solidFill>
                          <a:effectLst/>
                          <a:latin typeface="Aptos Narrow" panose="020B00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chemeClr val="tx1">
                              <a:lumMod val="65000"/>
                              <a:lumOff val="35000"/>
                            </a:schemeClr>
                          </a:solidFill>
                          <a:effectLst/>
                          <a:latin typeface="Aptos Narrow" panose="020B0004020202020204" pitchFamily="34" charset="0"/>
                        </a:rPr>
                        <a:t>Povrat glavnice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dirty="0" err="1">
                          <a:solidFill>
                            <a:schemeClr val="tx1">
                              <a:lumMod val="65000"/>
                              <a:lumOff val="35000"/>
                            </a:schemeClr>
                          </a:solidFill>
                          <a:effectLst/>
                          <a:latin typeface="Aptos Narrow" panose="020B0004020202020204" pitchFamily="34" charset="0"/>
                        </a:rPr>
                        <a:t>Isplata</a:t>
                      </a:r>
                      <a:r>
                        <a:rPr lang="en-US" sz="1100" b="1" i="0" u="none" strike="noStrike" dirty="0">
                          <a:solidFill>
                            <a:schemeClr val="tx1">
                              <a:lumMod val="65000"/>
                              <a:lumOff val="35000"/>
                            </a:schemeClr>
                          </a:solidFill>
                          <a:effectLst/>
                          <a:latin typeface="Aptos Narrow" panose="020B0004020202020204" pitchFamily="34" charset="0"/>
                        </a:rPr>
                        <a:t> po </a:t>
                      </a:r>
                      <a:r>
                        <a:rPr lang="en-US" sz="1100" b="1" i="0" u="none" strike="noStrike" dirty="0" err="1">
                          <a:solidFill>
                            <a:schemeClr val="tx1">
                              <a:lumMod val="65000"/>
                              <a:lumOff val="35000"/>
                            </a:schemeClr>
                          </a:solidFill>
                          <a:effectLst/>
                          <a:latin typeface="Aptos Narrow" panose="020B0004020202020204" pitchFamily="34" charset="0"/>
                        </a:rPr>
                        <a:t>obveznicama</a:t>
                      </a:r>
                      <a:endParaRPr lang="en-US" sz="1100" b="1" i="0" u="none" strike="noStrike" dirty="0">
                        <a:solidFill>
                          <a:schemeClr val="tx1">
                            <a:lumMod val="65000"/>
                            <a:lumOff val="35000"/>
                          </a:schemeClr>
                        </a:solidFill>
                        <a:effectLst/>
                        <a:latin typeface="Aptos Narrow" panose="020B00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0204555"/>
                  </a:ext>
                </a:extLst>
              </a:tr>
              <a:tr h="204443">
                <a:tc>
                  <a:txBody>
                    <a:bodyPr/>
                    <a:lstStyle/>
                    <a:p>
                      <a:pPr algn="r" fontAlgn="b">
                        <a:buNone/>
                      </a:pPr>
                      <a:r>
                        <a:rPr lang="en-US" sz="1100" b="0" i="0" u="none" strike="noStrike" dirty="0">
                          <a:solidFill>
                            <a:schemeClr val="tx1">
                              <a:lumMod val="65000"/>
                              <a:lumOff val="35000"/>
                            </a:schemeClr>
                          </a:solidFill>
                          <a:effectLst/>
                          <a:latin typeface="Aptos Narrow" panose="020B0004020202020204" pitchFamily="34" charset="0"/>
                        </a:rPr>
                        <a:t>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dirty="0">
                          <a:solidFill>
                            <a:schemeClr val="tx1">
                              <a:lumMod val="65000"/>
                              <a:lumOff val="35000"/>
                            </a:schemeClr>
                          </a:solidFill>
                          <a:effectLst/>
                          <a:latin typeface="Aptos Narrow" panose="020B0004020202020204" pitchFamily="34" charset="0"/>
                        </a:rPr>
                        <a:t>3.000.000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dirty="0">
                          <a:solidFill>
                            <a:schemeClr val="tx1">
                              <a:lumMod val="65000"/>
                              <a:lumOff val="35000"/>
                            </a:schemeClr>
                          </a:solidFill>
                          <a:effectLst/>
                          <a:latin typeface="Aptos Narrow" panose="020B0004020202020204" pitchFamily="34" charset="0"/>
                        </a:rPr>
                        <a:t>1.400.000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dirty="0">
                          <a:solidFill>
                            <a:schemeClr val="tx1">
                              <a:lumMod val="65000"/>
                              <a:lumOff val="35000"/>
                            </a:schemeClr>
                          </a:solidFill>
                          <a:effectLst/>
                          <a:latin typeface="Aptos Narrow" panose="020B0004020202020204" pitchFamily="34" charset="0"/>
                        </a:rPr>
                        <a:t>1.600.000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dirty="0">
                          <a:solidFill>
                            <a:schemeClr val="tx1">
                              <a:lumMod val="65000"/>
                              <a:lumOff val="35000"/>
                            </a:schemeClr>
                          </a:solidFill>
                          <a:effectLst/>
                          <a:latin typeface="Aptos Narrow" panose="020B0004020202020204" pitchFamily="34" charset="0"/>
                        </a:rPr>
                        <a:t>1</a:t>
                      </a:r>
                      <a:r>
                        <a:rPr lang="hr-HR" sz="1100" b="0" i="0" u="none" strike="noStrike" dirty="0">
                          <a:solidFill>
                            <a:schemeClr val="tx1">
                              <a:lumMod val="65000"/>
                              <a:lumOff val="35000"/>
                            </a:schemeClr>
                          </a:solidFill>
                          <a:effectLst/>
                          <a:latin typeface="Aptos Narrow" panose="020B0004020202020204" pitchFamily="34" charset="0"/>
                        </a:rPr>
                        <a:t>4</a:t>
                      </a:r>
                      <a:r>
                        <a:rPr lang="en-US" sz="1100" b="0" i="0" u="none" strike="noStrike" dirty="0">
                          <a:solidFill>
                            <a:schemeClr val="tx1">
                              <a:lumMod val="65000"/>
                              <a:lumOff val="35000"/>
                            </a:schemeClr>
                          </a:solidFill>
                          <a:effectLst/>
                          <a:latin typeface="Aptos Narrow" panose="020B0004020202020204" pitchFamily="34" charset="0"/>
                        </a:rPr>
                        <a:t>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chemeClr val="tx1">
                              <a:lumMod val="65000"/>
                              <a:lumOff val="35000"/>
                            </a:schemeClr>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dirty="0">
                          <a:solidFill>
                            <a:schemeClr val="tx1">
                              <a:lumMod val="65000"/>
                              <a:lumOff val="35000"/>
                            </a:schemeClr>
                          </a:solidFill>
                          <a:effectLst/>
                          <a:latin typeface="Aptos Narrow" panose="020B0004020202020204" pitchFamily="34" charset="0"/>
                        </a:rPr>
                        <a:t>1</a:t>
                      </a:r>
                      <a:r>
                        <a:rPr lang="hr-HR" sz="1100" b="0" i="0" u="none" strike="noStrike" dirty="0">
                          <a:solidFill>
                            <a:schemeClr val="tx1">
                              <a:lumMod val="65000"/>
                              <a:lumOff val="35000"/>
                            </a:schemeClr>
                          </a:solidFill>
                          <a:effectLst/>
                          <a:latin typeface="Aptos Narrow" panose="020B0004020202020204" pitchFamily="34" charset="0"/>
                        </a:rPr>
                        <a:t>4</a:t>
                      </a:r>
                      <a:r>
                        <a:rPr lang="en-US" sz="1100" b="0" i="0" u="none" strike="noStrike" dirty="0">
                          <a:solidFill>
                            <a:schemeClr val="tx1">
                              <a:lumMod val="65000"/>
                              <a:lumOff val="35000"/>
                            </a:schemeClr>
                          </a:solidFill>
                          <a:effectLst/>
                          <a:latin typeface="Aptos Narrow" panose="020B0004020202020204" pitchFamily="34" charset="0"/>
                        </a:rPr>
                        <a:t>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7271007"/>
                  </a:ext>
                </a:extLst>
              </a:tr>
              <a:tr h="204443">
                <a:tc>
                  <a:txBody>
                    <a:bodyPr/>
                    <a:lstStyle/>
                    <a:p>
                      <a:pPr algn="r" fontAlgn="b">
                        <a:buNone/>
                      </a:pPr>
                      <a:r>
                        <a:rPr lang="en-US" sz="1100" b="0" i="0" u="none" strike="noStrike" dirty="0">
                          <a:solidFill>
                            <a:schemeClr val="tx1">
                              <a:lumMod val="65000"/>
                              <a:lumOff val="35000"/>
                            </a:schemeClr>
                          </a:solidFill>
                          <a:effectLst/>
                          <a:latin typeface="Aptos Narrow" panose="020B0004020202020204" pitchFamily="34" charset="0"/>
                        </a:rPr>
                        <a:t>2027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dirty="0">
                          <a:solidFill>
                            <a:schemeClr val="tx1">
                              <a:lumMod val="65000"/>
                              <a:lumOff val="35000"/>
                            </a:schemeClr>
                          </a:solidFill>
                          <a:effectLst/>
                          <a:latin typeface="Aptos Narrow" panose="020B0004020202020204" pitchFamily="34" charset="0"/>
                        </a:rPr>
                        <a:t>2.750.000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dirty="0">
                          <a:solidFill>
                            <a:schemeClr val="tx1">
                              <a:lumMod val="65000"/>
                              <a:lumOff val="35000"/>
                            </a:schemeClr>
                          </a:solidFill>
                          <a:effectLst/>
                          <a:latin typeface="Aptos Narrow" panose="020B0004020202020204" pitchFamily="34" charset="0"/>
                        </a:rPr>
                        <a:t>1.300.000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dirty="0">
                          <a:solidFill>
                            <a:schemeClr val="tx1">
                              <a:lumMod val="65000"/>
                              <a:lumOff val="35000"/>
                            </a:schemeClr>
                          </a:solidFill>
                          <a:effectLst/>
                          <a:latin typeface="Aptos Narrow" panose="020B0004020202020204" pitchFamily="34" charset="0"/>
                        </a:rPr>
                        <a:t>1.450.000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dirty="0">
                          <a:solidFill>
                            <a:schemeClr val="tx1">
                              <a:lumMod val="65000"/>
                              <a:lumOff val="35000"/>
                            </a:schemeClr>
                          </a:solidFill>
                          <a:effectLst/>
                          <a:latin typeface="Aptos Narrow" panose="020B0004020202020204" pitchFamily="34" charset="0"/>
                        </a:rPr>
                        <a:t>1</a:t>
                      </a:r>
                      <a:r>
                        <a:rPr lang="hr-HR" sz="1100" b="0" i="0" u="none" strike="noStrike" dirty="0">
                          <a:solidFill>
                            <a:schemeClr val="tx1">
                              <a:lumMod val="65000"/>
                              <a:lumOff val="35000"/>
                            </a:schemeClr>
                          </a:solidFill>
                          <a:effectLst/>
                          <a:latin typeface="Aptos Narrow" panose="020B0004020202020204" pitchFamily="34" charset="0"/>
                        </a:rPr>
                        <a:t>4</a:t>
                      </a:r>
                      <a:r>
                        <a:rPr lang="en-US" sz="1100" b="0" i="0" u="none" strike="noStrike" dirty="0">
                          <a:solidFill>
                            <a:schemeClr val="tx1">
                              <a:lumMod val="65000"/>
                              <a:lumOff val="35000"/>
                            </a:schemeClr>
                          </a:solidFill>
                          <a:effectLst/>
                          <a:latin typeface="Aptos Narrow" panose="020B0004020202020204" pitchFamily="34" charset="0"/>
                        </a:rPr>
                        <a:t>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dirty="0">
                          <a:solidFill>
                            <a:schemeClr val="tx1">
                              <a:lumMod val="65000"/>
                              <a:lumOff val="35000"/>
                            </a:schemeClr>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dirty="0">
                          <a:solidFill>
                            <a:schemeClr val="tx1">
                              <a:lumMod val="65000"/>
                              <a:lumOff val="35000"/>
                            </a:schemeClr>
                          </a:solidFill>
                          <a:effectLst/>
                          <a:latin typeface="Aptos Narrow" panose="020B0004020202020204" pitchFamily="34" charset="0"/>
                        </a:rPr>
                        <a:t>1</a:t>
                      </a:r>
                      <a:r>
                        <a:rPr lang="hr-HR" sz="1100" b="0" i="0" u="none" strike="noStrike" dirty="0">
                          <a:solidFill>
                            <a:schemeClr val="tx1">
                              <a:lumMod val="65000"/>
                              <a:lumOff val="35000"/>
                            </a:schemeClr>
                          </a:solidFill>
                          <a:effectLst/>
                          <a:latin typeface="Aptos Narrow" panose="020B0004020202020204" pitchFamily="34" charset="0"/>
                        </a:rPr>
                        <a:t>4</a:t>
                      </a:r>
                      <a:r>
                        <a:rPr lang="en-US" sz="1100" b="0" i="0" u="none" strike="noStrike" dirty="0">
                          <a:solidFill>
                            <a:schemeClr val="tx1">
                              <a:lumMod val="65000"/>
                              <a:lumOff val="35000"/>
                            </a:schemeClr>
                          </a:solidFill>
                          <a:effectLst/>
                          <a:latin typeface="Aptos Narrow" panose="020B0004020202020204" pitchFamily="34" charset="0"/>
                        </a:rPr>
                        <a:t>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3310813"/>
                  </a:ext>
                </a:extLst>
              </a:tr>
              <a:tr h="204443">
                <a:tc>
                  <a:txBody>
                    <a:bodyPr/>
                    <a:lstStyle/>
                    <a:p>
                      <a:pPr algn="r" fontAlgn="b">
                        <a:buNone/>
                      </a:pPr>
                      <a:r>
                        <a:rPr lang="en-US" sz="1100" b="0" i="0" u="none" strike="noStrike" dirty="0">
                          <a:solidFill>
                            <a:schemeClr val="tx1">
                              <a:lumMod val="65000"/>
                              <a:lumOff val="35000"/>
                            </a:schemeClr>
                          </a:solidFill>
                          <a:effectLst/>
                          <a:latin typeface="Aptos Narrow" panose="020B0004020202020204" pitchFamily="34" charset="0"/>
                        </a:rPr>
                        <a:t>2028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6.000.000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2.800.000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dirty="0">
                          <a:solidFill>
                            <a:schemeClr val="tx1">
                              <a:lumMod val="65000"/>
                              <a:lumOff val="35000"/>
                            </a:schemeClr>
                          </a:solidFill>
                          <a:effectLst/>
                          <a:latin typeface="Aptos Narrow" panose="020B0004020202020204" pitchFamily="34" charset="0"/>
                        </a:rPr>
                        <a:t>3.200.000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dirty="0">
                          <a:solidFill>
                            <a:schemeClr val="tx1">
                              <a:lumMod val="65000"/>
                              <a:lumOff val="35000"/>
                            </a:schemeClr>
                          </a:solidFill>
                          <a:effectLst/>
                          <a:latin typeface="Aptos Narrow" panose="020B0004020202020204" pitchFamily="34" charset="0"/>
                        </a:rPr>
                        <a:t>1</a:t>
                      </a:r>
                      <a:r>
                        <a:rPr lang="hr-HR" sz="1100" b="0" i="0" u="none" strike="noStrike" dirty="0">
                          <a:solidFill>
                            <a:schemeClr val="tx1">
                              <a:lumMod val="65000"/>
                              <a:lumOff val="35000"/>
                            </a:schemeClr>
                          </a:solidFill>
                          <a:effectLst/>
                          <a:latin typeface="Aptos Narrow" panose="020B0004020202020204" pitchFamily="34" charset="0"/>
                        </a:rPr>
                        <a:t>4</a:t>
                      </a:r>
                      <a:r>
                        <a:rPr lang="en-US" sz="1100" b="0" i="0" u="none" strike="noStrike" dirty="0">
                          <a:solidFill>
                            <a:schemeClr val="tx1">
                              <a:lumMod val="65000"/>
                              <a:lumOff val="35000"/>
                            </a:schemeClr>
                          </a:solidFill>
                          <a:effectLst/>
                          <a:latin typeface="Aptos Narrow" panose="020B0004020202020204" pitchFamily="34" charset="0"/>
                        </a:rPr>
                        <a:t>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hr-HR" sz="1100" b="0" i="0" u="none" strike="noStrike" dirty="0">
                          <a:solidFill>
                            <a:schemeClr val="tx1">
                              <a:lumMod val="65000"/>
                              <a:lumOff val="35000"/>
                            </a:schemeClr>
                          </a:solidFill>
                          <a:effectLst/>
                          <a:latin typeface="Aptos Narrow" panose="020B0004020202020204" pitchFamily="34" charset="0"/>
                        </a:rPr>
                        <a:t>2.0</a:t>
                      </a:r>
                      <a:r>
                        <a:rPr lang="en-US" sz="1100" b="0" i="0" u="none" strike="noStrike" dirty="0">
                          <a:solidFill>
                            <a:schemeClr val="tx1">
                              <a:lumMod val="65000"/>
                              <a:lumOff val="35000"/>
                            </a:schemeClr>
                          </a:solidFill>
                          <a:effectLst/>
                          <a:latin typeface="Aptos Narrow" panose="020B0004020202020204" pitchFamily="34" charset="0"/>
                        </a:rPr>
                        <a:t>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hr-HR" sz="1100" b="0" i="0" u="none" strike="noStrike" dirty="0">
                          <a:solidFill>
                            <a:schemeClr val="tx1">
                              <a:lumMod val="65000"/>
                              <a:lumOff val="35000"/>
                            </a:schemeClr>
                          </a:solidFill>
                          <a:effectLst/>
                          <a:latin typeface="Aptos Narrow" panose="020B0004020202020204" pitchFamily="34" charset="0"/>
                        </a:rPr>
                        <a:t>2.14</a:t>
                      </a:r>
                      <a:r>
                        <a:rPr lang="en-US" sz="1100" b="0" i="0" u="none" strike="noStrike" dirty="0">
                          <a:solidFill>
                            <a:schemeClr val="tx1">
                              <a:lumMod val="65000"/>
                              <a:lumOff val="35000"/>
                            </a:schemeClr>
                          </a:solidFill>
                          <a:effectLst/>
                          <a:latin typeface="Aptos Narrow" panose="020B0004020202020204" pitchFamily="34" charset="0"/>
                        </a:rPr>
                        <a:t>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375278"/>
                  </a:ext>
                </a:extLst>
              </a:tr>
              <a:tr h="204443">
                <a:tc>
                  <a:txBody>
                    <a:bodyPr/>
                    <a:lstStyle/>
                    <a:p>
                      <a:pPr algn="l" fontAlgn="ctr">
                        <a:buNone/>
                      </a:pPr>
                      <a:r>
                        <a:rPr lang="en-US" sz="1100" b="1" i="0" u="none" strike="noStrike">
                          <a:solidFill>
                            <a:schemeClr val="tx1">
                              <a:lumMod val="65000"/>
                              <a:lumOff val="35000"/>
                            </a:schemeClr>
                          </a:solidFill>
                          <a:effectLst/>
                          <a:latin typeface="Aptos Narrow" panose="020B0004020202020204" pitchFamily="34" charset="0"/>
                        </a:rPr>
                        <a:t>Ukupno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11.750.000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1100" b="0" i="0" u="none" strike="noStrike">
                          <a:solidFill>
                            <a:schemeClr val="tx1">
                              <a:lumMod val="65000"/>
                              <a:lumOff val="35000"/>
                            </a:schemeClr>
                          </a:solidFill>
                          <a:effectLst/>
                          <a:latin typeface="Aptos Narrow" panose="020B0004020202020204" pitchFamily="34" charset="0"/>
                        </a:rPr>
                        <a:t>5.500.000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chemeClr val="tx1">
                              <a:lumMod val="65000"/>
                              <a:lumOff val="35000"/>
                            </a:schemeClr>
                          </a:solidFill>
                          <a:effectLst/>
                          <a:latin typeface="Aptos Narrow" panose="020B0004020202020204" pitchFamily="34" charset="0"/>
                        </a:rPr>
                        <a:t>6.250.000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hr-HR" sz="1100" b="0" i="0" u="none" strike="noStrike" dirty="0">
                          <a:solidFill>
                            <a:schemeClr val="tx1">
                              <a:lumMod val="65000"/>
                              <a:lumOff val="35000"/>
                            </a:schemeClr>
                          </a:solidFill>
                          <a:effectLst/>
                          <a:latin typeface="Aptos Narrow" panose="020B0004020202020204" pitchFamily="34" charset="0"/>
                        </a:rPr>
                        <a:t>420</a:t>
                      </a:r>
                      <a:r>
                        <a:rPr lang="en-US" sz="1100" b="0" i="0" u="none" strike="noStrike" dirty="0">
                          <a:solidFill>
                            <a:schemeClr val="tx1">
                              <a:lumMod val="65000"/>
                              <a:lumOff val="35000"/>
                            </a:schemeClr>
                          </a:solidFill>
                          <a:effectLst/>
                          <a:latin typeface="Aptos Narrow" panose="020B00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hr-HR" sz="1100" b="0" i="0" u="none" strike="noStrike" dirty="0">
                          <a:solidFill>
                            <a:schemeClr val="tx1">
                              <a:lumMod val="65000"/>
                              <a:lumOff val="35000"/>
                            </a:schemeClr>
                          </a:solidFill>
                          <a:effectLst/>
                          <a:latin typeface="Aptos Narrow" panose="020B0004020202020204" pitchFamily="34" charset="0"/>
                        </a:rPr>
                        <a:t>2</a:t>
                      </a:r>
                      <a:r>
                        <a:rPr lang="en-US" sz="1100" b="0" i="0" u="none" strike="noStrike" dirty="0">
                          <a:solidFill>
                            <a:schemeClr val="tx1">
                              <a:lumMod val="65000"/>
                              <a:lumOff val="35000"/>
                            </a:schemeClr>
                          </a:solidFill>
                          <a:effectLst/>
                          <a:latin typeface="Aptos Narrow" panose="020B0004020202020204" pitchFamily="34" charset="0"/>
                        </a:rPr>
                        <a:t>.</a:t>
                      </a:r>
                      <a:r>
                        <a:rPr lang="hr-HR" sz="1100" b="0" i="0" u="none" strike="noStrike" dirty="0">
                          <a:solidFill>
                            <a:schemeClr val="tx1">
                              <a:lumMod val="65000"/>
                              <a:lumOff val="35000"/>
                            </a:schemeClr>
                          </a:solidFill>
                          <a:effectLst/>
                          <a:latin typeface="Aptos Narrow" panose="020B0004020202020204" pitchFamily="34" charset="0"/>
                        </a:rPr>
                        <a:t>0</a:t>
                      </a:r>
                      <a:r>
                        <a:rPr lang="en-US" sz="1100" b="0" i="0" u="none" strike="noStrike" dirty="0">
                          <a:solidFill>
                            <a:schemeClr val="tx1">
                              <a:lumMod val="65000"/>
                              <a:lumOff val="35000"/>
                            </a:schemeClr>
                          </a:solidFill>
                          <a:effectLst/>
                          <a:latin typeface="Aptos Narrow" panose="020B0004020202020204" pitchFamily="34" charset="0"/>
                        </a:rPr>
                        <a:t>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hr-HR" sz="1100" b="0" i="0" u="none" strike="noStrike" dirty="0">
                          <a:solidFill>
                            <a:schemeClr val="tx1">
                              <a:lumMod val="65000"/>
                              <a:lumOff val="35000"/>
                            </a:schemeClr>
                          </a:solidFill>
                          <a:effectLst/>
                          <a:latin typeface="Aptos Narrow" panose="020B0004020202020204" pitchFamily="34" charset="0"/>
                        </a:rPr>
                        <a:t>2.42</a:t>
                      </a:r>
                      <a:r>
                        <a:rPr lang="en-US" sz="1100" b="0" i="0" u="none" strike="noStrike" dirty="0">
                          <a:solidFill>
                            <a:schemeClr val="tx1">
                              <a:lumMod val="65000"/>
                              <a:lumOff val="35000"/>
                            </a:schemeClr>
                          </a:solidFill>
                          <a:effectLst/>
                          <a:latin typeface="Aptos Narrow" panose="020B0004020202020204" pitchFamily="34" charset="0"/>
                        </a:rPr>
                        <a:t>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0399597"/>
                  </a:ext>
                </a:extLst>
              </a:tr>
            </a:tbl>
          </a:graphicData>
        </a:graphic>
      </p:graphicFrame>
      <p:graphicFrame>
        <p:nvGraphicFramePr>
          <p:cNvPr id="2" name="Grafikon 1">
            <a:extLst>
              <a:ext uri="{FF2B5EF4-FFF2-40B4-BE49-F238E27FC236}">
                <a16:creationId xmlns:a16="http://schemas.microsoft.com/office/drawing/2014/main" id="{FA28C50D-AFC8-AC58-7CF5-93C23CC3EB0A}"/>
              </a:ext>
            </a:extLst>
          </p:cNvPr>
          <p:cNvGraphicFramePr>
            <a:graphicFrameLocks/>
          </p:cNvGraphicFramePr>
          <p:nvPr>
            <p:extLst>
              <p:ext uri="{D42A27DB-BD31-4B8C-83A1-F6EECF244321}">
                <p14:modId xmlns:p14="http://schemas.microsoft.com/office/powerpoint/2010/main" val="3672193479"/>
              </p:ext>
            </p:extLst>
          </p:nvPr>
        </p:nvGraphicFramePr>
        <p:xfrm>
          <a:off x="1140883" y="3403600"/>
          <a:ext cx="5234517" cy="25303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5765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Naslov 7">
            <a:extLst>
              <a:ext uri="{FF2B5EF4-FFF2-40B4-BE49-F238E27FC236}">
                <a16:creationId xmlns:a16="http://schemas.microsoft.com/office/drawing/2014/main" id="{88C4FCD4-D41F-B536-0F62-EB3889B77212}"/>
              </a:ext>
            </a:extLst>
          </p:cNvPr>
          <p:cNvSpPr>
            <a:spLocks noGrp="1"/>
          </p:cNvSpPr>
          <p:nvPr>
            <p:ph type="title"/>
          </p:nvPr>
        </p:nvSpPr>
        <p:spPr>
          <a:xfrm>
            <a:off x="838200" y="365126"/>
            <a:ext cx="10515600" cy="642408"/>
          </a:xfrm>
        </p:spPr>
        <p:txBody>
          <a:bodyPr/>
          <a:lstStyle/>
          <a:p>
            <a:r>
              <a:rPr lang="hr-HR" dirty="0">
                <a:solidFill>
                  <a:schemeClr val="accent6">
                    <a:lumMod val="50000"/>
                    <a:lumOff val="50000"/>
                  </a:schemeClr>
                </a:solidFill>
              </a:rPr>
              <a:t>Obveznice za farmaceutski razvoj </a:t>
            </a:r>
            <a:endParaRPr lang="en-AT" dirty="0">
              <a:solidFill>
                <a:schemeClr val="accent6">
                  <a:lumMod val="50000"/>
                  <a:lumOff val="50000"/>
                </a:schemeClr>
              </a:solidFill>
            </a:endParaRPr>
          </a:p>
        </p:txBody>
      </p:sp>
      <p:sp>
        <p:nvSpPr>
          <p:cNvPr id="14" name="Rezervirano mjesto broja slajda 13">
            <a:extLst>
              <a:ext uri="{FF2B5EF4-FFF2-40B4-BE49-F238E27FC236}">
                <a16:creationId xmlns:a16="http://schemas.microsoft.com/office/drawing/2014/main" id="{53EA4C6B-654C-0F1C-D9C6-831216AB6756}"/>
              </a:ext>
            </a:extLst>
          </p:cNvPr>
          <p:cNvSpPr>
            <a:spLocks noGrp="1"/>
          </p:cNvSpPr>
          <p:nvPr>
            <p:ph type="sldNum" sz="quarter" idx="55"/>
          </p:nvPr>
        </p:nvSpPr>
        <p:spPr/>
        <p:txBody>
          <a:bodyPr/>
          <a:lstStyle/>
          <a:p>
            <a:fld id="{47FEACEE-25B4-4A2D-B147-27296E36371D}" type="slidenum">
              <a:rPr lang="en-US" altLang="zh-CN" noProof="0" smtClean="0"/>
              <a:pPr/>
              <a:t>14</a:t>
            </a:fld>
            <a:endParaRPr lang="en-US" altLang="zh-CN" noProof="0" dirty="0"/>
          </a:p>
        </p:txBody>
      </p:sp>
      <p:sp>
        <p:nvSpPr>
          <p:cNvPr id="15" name="TekstniOkvir 14">
            <a:extLst>
              <a:ext uri="{FF2B5EF4-FFF2-40B4-BE49-F238E27FC236}">
                <a16:creationId xmlns:a16="http://schemas.microsoft.com/office/drawing/2014/main" id="{DD3C48F2-8518-DA54-7CBD-41E1F3AA2CDF}"/>
              </a:ext>
            </a:extLst>
          </p:cNvPr>
          <p:cNvSpPr txBox="1"/>
          <p:nvPr/>
        </p:nvSpPr>
        <p:spPr>
          <a:xfrm>
            <a:off x="587516" y="1290671"/>
            <a:ext cx="10616433" cy="3554819"/>
          </a:xfrm>
          <a:prstGeom prst="rect">
            <a:avLst/>
          </a:prstGeom>
        </p:spPr>
        <p:txBody>
          <a:bodyPr wrap="square" rtlCol="0">
            <a:spAutoFit/>
          </a:bodyPr>
          <a:lstStyle/>
          <a:p>
            <a:pPr marL="285750" indent="-285750" algn="just">
              <a:buClr>
                <a:schemeClr val="accent6">
                  <a:lumMod val="50000"/>
                  <a:lumOff val="50000"/>
                </a:schemeClr>
              </a:buClr>
              <a:buFont typeface="Arial" panose="020B0604020202020204" pitchFamily="34" charset="0"/>
              <a:buChar char="•"/>
            </a:pPr>
            <a:r>
              <a:rPr lang="hr-HR" sz="1500" noProof="0" dirty="0">
                <a:solidFill>
                  <a:schemeClr val="tx1">
                    <a:lumMod val="50000"/>
                    <a:lumOff val="50000"/>
                  </a:schemeClr>
                </a:solidFill>
              </a:rPr>
              <a:t>BETULA projekt d.o.o. razvija inovativnu farmaceutsku formulacijsku tehnologiju s ciljem komercijalizacije kroz licenciranje velikim međunarodnim farmaceutskim kompanijama</a:t>
            </a:r>
            <a:r>
              <a:rPr lang="en-US" sz="1500" dirty="0">
                <a:solidFill>
                  <a:schemeClr val="tx1">
                    <a:lumMod val="50000"/>
                    <a:lumOff val="50000"/>
                  </a:schemeClr>
                </a:solidFill>
              </a:rPr>
              <a:t>.</a:t>
            </a:r>
            <a:endParaRPr lang="hr-HR" sz="1500" dirty="0">
              <a:solidFill>
                <a:schemeClr val="tx1">
                  <a:lumMod val="50000"/>
                  <a:lumOff val="50000"/>
                </a:schemeClr>
              </a:solidFill>
            </a:endParaRPr>
          </a:p>
          <a:p>
            <a:pPr marL="285750" indent="-285750" algn="just">
              <a:buClr>
                <a:schemeClr val="accent6">
                  <a:lumMod val="50000"/>
                  <a:lumOff val="50000"/>
                </a:schemeClr>
              </a:buClr>
              <a:buFont typeface="Arial" panose="020B0604020202020204" pitchFamily="34" charset="0"/>
              <a:buChar char="•"/>
            </a:pPr>
            <a:endParaRPr lang="hr-HR" sz="1500" dirty="0">
              <a:solidFill>
                <a:schemeClr val="tx1">
                  <a:lumMod val="50000"/>
                  <a:lumOff val="50000"/>
                </a:schemeClr>
              </a:solidFill>
            </a:endParaRPr>
          </a:p>
          <a:p>
            <a:pPr marL="285750" indent="-285750" algn="just">
              <a:buClr>
                <a:schemeClr val="accent6">
                  <a:lumMod val="50000"/>
                  <a:lumOff val="50000"/>
                </a:schemeClr>
              </a:buClr>
              <a:buFont typeface="Arial" panose="020B0604020202020204" pitchFamily="34" charset="0"/>
              <a:buChar char="•"/>
            </a:pPr>
            <a:r>
              <a:rPr lang="hr-HR" sz="1500" noProof="0" dirty="0">
                <a:solidFill>
                  <a:schemeClr val="tx1">
                    <a:lumMod val="50000"/>
                    <a:lumOff val="50000"/>
                  </a:schemeClr>
                </a:solidFill>
              </a:rPr>
              <a:t>Za financiranje razvoja, Društvo izdaje obveznice u ukupnom iznosu od 2 milijuna eura, uz fiksnu kamatnu stopu od 8% godišnje i rok dospijeća od tri godine. Minimalni iznos ulaganja iznosi 1.000 eura</a:t>
            </a:r>
            <a:r>
              <a:rPr lang="en-US" sz="1500" dirty="0">
                <a:solidFill>
                  <a:schemeClr val="tx1">
                    <a:lumMod val="50000"/>
                    <a:lumOff val="50000"/>
                  </a:schemeClr>
                </a:solidFill>
              </a:rPr>
              <a:t>.</a:t>
            </a:r>
            <a:endParaRPr lang="hr-HR" sz="1500" dirty="0">
              <a:solidFill>
                <a:schemeClr val="tx1">
                  <a:lumMod val="50000"/>
                  <a:lumOff val="50000"/>
                </a:schemeClr>
              </a:solidFill>
            </a:endParaRPr>
          </a:p>
          <a:p>
            <a:pPr marL="285750" indent="-285750" algn="just">
              <a:buClr>
                <a:schemeClr val="accent6">
                  <a:lumMod val="50000"/>
                  <a:lumOff val="50000"/>
                </a:schemeClr>
              </a:buClr>
              <a:buFont typeface="Arial" panose="020B0604020202020204" pitchFamily="34" charset="0"/>
              <a:buChar char="•"/>
            </a:pPr>
            <a:endParaRPr lang="hr-HR" sz="1500" dirty="0">
              <a:solidFill>
                <a:schemeClr val="tx1">
                  <a:lumMod val="50000"/>
                  <a:lumOff val="50000"/>
                </a:schemeClr>
              </a:solidFill>
            </a:endParaRPr>
          </a:p>
          <a:p>
            <a:pPr marL="285750" indent="-285750" algn="just">
              <a:buClr>
                <a:schemeClr val="accent6">
                  <a:lumMod val="50000"/>
                  <a:lumOff val="50000"/>
                </a:schemeClr>
              </a:buClr>
              <a:buFont typeface="Arial" panose="020B0604020202020204" pitchFamily="34" charset="0"/>
              <a:buChar char="•"/>
            </a:pPr>
            <a:r>
              <a:rPr lang="hr-HR" sz="1500" noProof="0" dirty="0">
                <a:solidFill>
                  <a:schemeClr val="tx1">
                    <a:lumMod val="50000"/>
                    <a:lumOff val="50000"/>
                  </a:schemeClr>
                </a:solidFill>
              </a:rPr>
              <a:t>Specifičnost ovog ulaganja je u strukturi sigurnosti: primarni izvor povrata investitorima bit će prihodi od komercijalizacije farmaceutske tehnologije. U slučaju da komercijalizacija ne ostvari očekivane prihode, povrat sredstava investitorima osigurat će se iz prihoda od prodaje stambenih jedinica koje Društvo paralelno radi.</a:t>
            </a:r>
            <a:endParaRPr lang="hr-HR" sz="1500" dirty="0">
              <a:solidFill>
                <a:schemeClr val="tx1">
                  <a:lumMod val="50000"/>
                  <a:lumOff val="50000"/>
                </a:schemeClr>
              </a:solidFill>
            </a:endParaRPr>
          </a:p>
          <a:p>
            <a:pPr marL="285750" indent="-285750" algn="just">
              <a:buClr>
                <a:schemeClr val="accent6">
                  <a:lumMod val="50000"/>
                  <a:lumOff val="50000"/>
                </a:schemeClr>
              </a:buClr>
              <a:buFont typeface="Arial" panose="020B0604020202020204" pitchFamily="34" charset="0"/>
              <a:buChar char="•"/>
            </a:pPr>
            <a:endParaRPr lang="hr-HR" sz="1500" dirty="0">
              <a:solidFill>
                <a:schemeClr val="tx1">
                  <a:lumMod val="50000"/>
                  <a:lumOff val="50000"/>
                </a:schemeClr>
              </a:solidFill>
            </a:endParaRPr>
          </a:p>
          <a:p>
            <a:pPr marL="285750" indent="-285750" algn="just">
              <a:buClr>
                <a:schemeClr val="accent6">
                  <a:lumMod val="50000"/>
                  <a:lumOff val="50000"/>
                </a:schemeClr>
              </a:buClr>
              <a:buFont typeface="Arial" panose="020B0604020202020204" pitchFamily="34" charset="0"/>
              <a:buChar char="•"/>
            </a:pPr>
            <a:r>
              <a:rPr lang="hr-HR" sz="1500" noProof="0" dirty="0">
                <a:solidFill>
                  <a:schemeClr val="tx1">
                    <a:lumMod val="50000"/>
                    <a:lumOff val="50000"/>
                  </a:schemeClr>
                </a:solidFill>
              </a:rPr>
              <a:t>Ukupni očekivani prihodi od prodaje višestruko premašuju obveze prema investitorima – oko 4,7 puta, dok procijenjena dobit pokriva obveze po obveznicama više od 2,5 puta. Ova struktura osigurava da investitori u svakom slučaju mogu računati na uredan povrat glavnice i kamata, dok istovremeno imaju priliku sudjelovati u potencijalu rasta farmaceutskog projekta. Projekt izgradnje apartmana tako djeluje kao dodatna razina sigurnosti, pružajući stabilnu osnovu za povrat investicije</a:t>
            </a:r>
            <a:r>
              <a:rPr lang="en-US" sz="1500" dirty="0">
                <a:solidFill>
                  <a:schemeClr val="tx1">
                    <a:lumMod val="50000"/>
                    <a:lumOff val="50000"/>
                  </a:schemeClr>
                </a:solidFill>
              </a:rPr>
              <a:t>.</a:t>
            </a:r>
            <a:endParaRPr lang="en-AT" sz="1500" dirty="0">
              <a:solidFill>
                <a:schemeClr val="tx1">
                  <a:lumMod val="50000"/>
                  <a:lumOff val="50000"/>
                </a:schemeClr>
              </a:solidFill>
              <a:latin typeface="Posterama" panose="020B0504020200020000" pitchFamily="34" charset="0"/>
              <a:ea typeface="微软雅黑"/>
              <a:cs typeface="Posterama" panose="020B0504020200020000" pitchFamily="34" charset="0"/>
            </a:endParaRPr>
          </a:p>
        </p:txBody>
      </p:sp>
      <p:pic>
        <p:nvPicPr>
          <p:cNvPr id="16" name="Slika 15">
            <a:extLst>
              <a:ext uri="{FF2B5EF4-FFF2-40B4-BE49-F238E27FC236}">
                <a16:creationId xmlns:a16="http://schemas.microsoft.com/office/drawing/2014/main" id="{8226E8A9-C2C5-286C-86E8-928EDABFC1CE}"/>
              </a:ext>
            </a:extLst>
          </p:cNvPr>
          <p:cNvPicPr>
            <a:picLocks noChangeAspect="1"/>
          </p:cNvPicPr>
          <p:nvPr/>
        </p:nvPicPr>
        <p:blipFill>
          <a:blip r:embed="rId2"/>
          <a:stretch>
            <a:fillRect/>
          </a:stretch>
        </p:blipFill>
        <p:spPr>
          <a:xfrm>
            <a:off x="14442" y="6276116"/>
            <a:ext cx="573074" cy="573074"/>
          </a:xfrm>
          <a:prstGeom prst="rect">
            <a:avLst/>
          </a:prstGeom>
        </p:spPr>
      </p:pic>
      <p:sp>
        <p:nvSpPr>
          <p:cNvPr id="2" name="Footer Placeholder 3">
            <a:extLst>
              <a:ext uri="{FF2B5EF4-FFF2-40B4-BE49-F238E27FC236}">
                <a16:creationId xmlns:a16="http://schemas.microsoft.com/office/drawing/2014/main" id="{25A3A4B6-A358-1977-C1FF-823364BC30F7}"/>
              </a:ext>
            </a:extLst>
          </p:cNvPr>
          <p:cNvSpPr txBox="1">
            <a:spLocks/>
          </p:cNvSpPr>
          <p:nvPr/>
        </p:nvSpPr>
        <p:spPr>
          <a:xfrm>
            <a:off x="539239" y="6521763"/>
            <a:ext cx="411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100" dirty="0">
                <a:solidFill>
                  <a:schemeClr val="accent6">
                    <a:lumMod val="50000"/>
                    <a:lumOff val="50000"/>
                  </a:schemeClr>
                </a:solidFill>
              </a:rPr>
              <a:t>Ponuda obveznica – BETULA projekt d.o.o. </a:t>
            </a:r>
            <a:endParaRPr lang="en-US" sz="1100" dirty="0">
              <a:solidFill>
                <a:schemeClr val="accent6">
                  <a:lumMod val="50000"/>
                  <a:lumOff val="50000"/>
                </a:schemeClr>
              </a:solidFill>
            </a:endParaRPr>
          </a:p>
        </p:txBody>
      </p:sp>
    </p:spTree>
    <p:extLst>
      <p:ext uri="{BB962C8B-B14F-4D97-AF65-F5344CB8AC3E}">
        <p14:creationId xmlns:p14="http://schemas.microsoft.com/office/powerpoint/2010/main" val="1649737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2B89E-11B2-0B86-4A93-77DB9D97EAF1}"/>
            </a:ext>
          </a:extLst>
        </p:cNvPr>
        <p:cNvGrpSpPr/>
        <p:nvPr/>
      </p:nvGrpSpPr>
      <p:grpSpPr>
        <a:xfrm>
          <a:off x="0" y="0"/>
          <a:ext cx="0" cy="0"/>
          <a:chOff x="0" y="0"/>
          <a:chExt cx="0" cy="0"/>
        </a:xfrm>
      </p:grpSpPr>
      <p:sp>
        <p:nvSpPr>
          <p:cNvPr id="38" name="Title 37">
            <a:extLst>
              <a:ext uri="{FF2B5EF4-FFF2-40B4-BE49-F238E27FC236}">
                <a16:creationId xmlns:a16="http://schemas.microsoft.com/office/drawing/2014/main" id="{9E79BA0D-4B6C-F478-BAF9-5E7FA8FEB96F}"/>
              </a:ext>
            </a:extLst>
          </p:cNvPr>
          <p:cNvSpPr>
            <a:spLocks noGrp="1"/>
          </p:cNvSpPr>
          <p:nvPr>
            <p:ph type="title"/>
          </p:nvPr>
        </p:nvSpPr>
        <p:spPr>
          <a:xfrm>
            <a:off x="838200" y="365126"/>
            <a:ext cx="10515600" cy="634148"/>
          </a:xfrm>
        </p:spPr>
        <p:txBody>
          <a:bodyPr/>
          <a:lstStyle/>
          <a:p>
            <a:r>
              <a:rPr lang="hr-HR" sz="3800" dirty="0">
                <a:solidFill>
                  <a:schemeClr val="accent6">
                    <a:lumMod val="50000"/>
                    <a:lumOff val="50000"/>
                  </a:schemeClr>
                </a:solidFill>
              </a:rPr>
              <a:t>Sažetak </a:t>
            </a:r>
            <a:endParaRPr lang="en-US" sz="3800" dirty="0">
              <a:solidFill>
                <a:schemeClr val="accent6">
                  <a:lumMod val="50000"/>
                  <a:lumOff val="50000"/>
                </a:schemeClr>
              </a:solidFill>
            </a:endParaRPr>
          </a:p>
        </p:txBody>
      </p:sp>
      <p:sp>
        <p:nvSpPr>
          <p:cNvPr id="50" name="Text Placeholder 49">
            <a:extLst>
              <a:ext uri="{FF2B5EF4-FFF2-40B4-BE49-F238E27FC236}">
                <a16:creationId xmlns:a16="http://schemas.microsoft.com/office/drawing/2014/main" id="{4A7E1F54-1E28-A9F6-4DB2-D5794928CFDF}"/>
              </a:ext>
            </a:extLst>
          </p:cNvPr>
          <p:cNvSpPr>
            <a:spLocks noGrp="1"/>
          </p:cNvSpPr>
          <p:nvPr>
            <p:ph type="body" sz="quarter" idx="32"/>
          </p:nvPr>
        </p:nvSpPr>
        <p:spPr>
          <a:xfrm>
            <a:off x="1371601" y="1198942"/>
            <a:ext cx="10281160" cy="4228191"/>
          </a:xfrm>
          <a:ln>
            <a:noFill/>
          </a:ln>
        </p:spPr>
        <p:txBody>
          <a:bodyPr/>
          <a:lstStyle/>
          <a:p>
            <a:pPr lvl="0" indent="-285750" algn="just">
              <a:buClr>
                <a:schemeClr val="accent6">
                  <a:lumMod val="50000"/>
                  <a:lumOff val="50000"/>
                </a:schemeClr>
              </a:buClr>
              <a:buFont typeface="Arial" panose="020B0604020202020204" pitchFamily="34" charset="0"/>
              <a:buChar char="•"/>
            </a:pPr>
            <a:r>
              <a:rPr lang="hr-HR" sz="1800" noProof="0" dirty="0">
                <a:solidFill>
                  <a:schemeClr val="bg1">
                    <a:lumMod val="50000"/>
                  </a:schemeClr>
                </a:solidFill>
              </a:rPr>
              <a:t>BETULA projekt d.o.o. nudi investitorima priliku za sudjelovanje u razvoju revolucionarne tehnologije u farmaceutskoj industriji putem izdavanja obveznica u iznosu od </a:t>
            </a:r>
            <a:r>
              <a:rPr lang="hr-HR" sz="1800" dirty="0">
                <a:solidFill>
                  <a:schemeClr val="bg1">
                    <a:lumMod val="50000"/>
                  </a:schemeClr>
                </a:solidFill>
              </a:rPr>
              <a:t>2</a:t>
            </a:r>
            <a:r>
              <a:rPr lang="hr-HR" sz="1800" noProof="0" dirty="0">
                <a:solidFill>
                  <a:schemeClr val="bg1">
                    <a:lumMod val="50000"/>
                  </a:schemeClr>
                </a:solidFill>
              </a:rPr>
              <a:t> milijuna eura</a:t>
            </a:r>
            <a:r>
              <a:rPr lang="en-US" sz="1800" dirty="0">
                <a:solidFill>
                  <a:schemeClr val="bg1">
                    <a:lumMod val="50000"/>
                  </a:schemeClr>
                </a:solidFill>
              </a:rPr>
              <a:t>.</a:t>
            </a:r>
            <a:endParaRPr lang="hr-HR" sz="1800" dirty="0">
              <a:solidFill>
                <a:schemeClr val="bg1">
                  <a:lumMod val="50000"/>
                </a:schemeClr>
              </a:solidFill>
            </a:endParaRPr>
          </a:p>
          <a:p>
            <a:pPr lvl="0" indent="-285750" algn="just">
              <a:buClr>
                <a:schemeClr val="accent6">
                  <a:lumMod val="50000"/>
                  <a:lumOff val="50000"/>
                </a:schemeClr>
              </a:buClr>
              <a:buFont typeface="Arial" panose="020B0604020202020204" pitchFamily="34" charset="0"/>
              <a:buChar char="•"/>
            </a:pPr>
            <a:endParaRPr lang="hr-HR" sz="1800" dirty="0">
              <a:solidFill>
                <a:schemeClr val="bg1">
                  <a:lumMod val="50000"/>
                </a:schemeClr>
              </a:solidFill>
            </a:endParaRPr>
          </a:p>
          <a:p>
            <a:pPr lvl="0" indent="-285750" algn="just">
              <a:buClr>
                <a:schemeClr val="accent6">
                  <a:lumMod val="50000"/>
                  <a:lumOff val="50000"/>
                </a:schemeClr>
              </a:buClr>
              <a:buFont typeface="Arial" panose="020B0604020202020204" pitchFamily="34" charset="0"/>
              <a:buChar char="•"/>
            </a:pPr>
            <a:r>
              <a:rPr lang="hr-HR" sz="1800" dirty="0">
                <a:solidFill>
                  <a:schemeClr val="bg1">
                    <a:lumMod val="50000"/>
                  </a:schemeClr>
                </a:solidFill>
              </a:rPr>
              <a:t>Cilj prikupljanja sredstava je dovršetak istraživanja i razvoja, te komercijalizacija patentno zaštićene tehnologije koja omogućava kontrolirano i za mjesto-specifično otpuštanje lijeka, čime se postiže kontrolirana koncentracija lijeka u krvi, a što je jako važno za liječenje (primjenjivo kod različitiih kroničnih bolesti)</a:t>
            </a:r>
          </a:p>
          <a:p>
            <a:pPr lvl="0" indent="-285750" algn="just">
              <a:buClr>
                <a:schemeClr val="accent6">
                  <a:lumMod val="50000"/>
                  <a:lumOff val="50000"/>
                </a:schemeClr>
              </a:buClr>
              <a:buFont typeface="Arial" panose="020B0604020202020204" pitchFamily="34" charset="0"/>
              <a:buChar char="•"/>
            </a:pPr>
            <a:endParaRPr lang="hr-HR" sz="1800" dirty="0">
              <a:solidFill>
                <a:schemeClr val="bg1">
                  <a:lumMod val="50000"/>
                </a:schemeClr>
              </a:solidFill>
            </a:endParaRPr>
          </a:p>
          <a:p>
            <a:pPr lvl="0" indent="-285750" algn="just">
              <a:buClr>
                <a:schemeClr val="accent6">
                  <a:lumMod val="50000"/>
                  <a:lumOff val="50000"/>
                </a:schemeClr>
              </a:buClr>
              <a:buFont typeface="Arial" panose="020B0604020202020204" pitchFamily="34" charset="0"/>
              <a:buChar char="•"/>
            </a:pPr>
            <a:r>
              <a:rPr lang="hr-HR" sz="1800" noProof="0" dirty="0">
                <a:solidFill>
                  <a:schemeClr val="bg1">
                    <a:lumMod val="50000"/>
                  </a:schemeClr>
                </a:solidFill>
              </a:rPr>
              <a:t>Ovo je prilika za ulaganje u visokotehnološki projekt sa stvarnim, globalno relevantnim primjenama, uz godišnji prinos od 8% i rok dospijeća od 3 godine</a:t>
            </a:r>
            <a:r>
              <a:rPr lang="en-US" sz="1800" dirty="0">
                <a:solidFill>
                  <a:schemeClr val="bg1">
                    <a:lumMod val="50000"/>
                  </a:schemeClr>
                </a:solidFill>
              </a:rPr>
              <a:t>.</a:t>
            </a:r>
            <a:r>
              <a:rPr lang="hr-HR" sz="1800" dirty="0">
                <a:solidFill>
                  <a:schemeClr val="bg1">
                    <a:lumMod val="50000"/>
                  </a:schemeClr>
                </a:solidFill>
              </a:rPr>
              <a:t> Projekt generira stabilan prihod i značajnu bruto dobit, osiguravajući financijsku održivost i sigurnost servisiranja obveznica.</a:t>
            </a:r>
          </a:p>
          <a:p>
            <a:pPr lvl="0" indent="-285750" algn="just">
              <a:buClr>
                <a:schemeClr val="accent6">
                  <a:lumMod val="50000"/>
                  <a:lumOff val="50000"/>
                </a:schemeClr>
              </a:buClr>
              <a:buFont typeface="Arial" panose="020B0604020202020204" pitchFamily="34" charset="0"/>
              <a:buChar char="•"/>
            </a:pPr>
            <a:endParaRPr lang="hr-HR" sz="1800" dirty="0">
              <a:solidFill>
                <a:schemeClr val="bg1">
                  <a:lumMod val="50000"/>
                </a:schemeClr>
              </a:solidFill>
            </a:endParaRPr>
          </a:p>
          <a:p>
            <a:pPr lvl="0" indent="-285750" algn="just">
              <a:buClr>
                <a:schemeClr val="accent6">
                  <a:lumMod val="50000"/>
                  <a:lumOff val="50000"/>
                </a:schemeClr>
              </a:buClr>
              <a:buFont typeface="Arial" panose="020B0604020202020204" pitchFamily="34" charset="0"/>
              <a:buChar char="•"/>
            </a:pPr>
            <a:r>
              <a:rPr lang="hr-HR" sz="1800" dirty="0">
                <a:solidFill>
                  <a:schemeClr val="bg1">
                    <a:lumMod val="50000"/>
                  </a:schemeClr>
                </a:solidFill>
              </a:rPr>
              <a:t>Izdavatelj preuzima sav rizik, a novac će biti vraćen investitorima ukoliko se projekt ne bi realizirao ili proizvod komercijalizirao.  </a:t>
            </a:r>
          </a:p>
          <a:p>
            <a:pPr lvl="0" indent="-285750" algn="just">
              <a:buClr>
                <a:schemeClr val="accent6">
                  <a:lumMod val="50000"/>
                  <a:lumOff val="50000"/>
                </a:schemeClr>
              </a:buClr>
              <a:buFont typeface="Arial" panose="020B0604020202020204" pitchFamily="34" charset="0"/>
              <a:buChar char="•"/>
            </a:pPr>
            <a:endParaRPr lang="hr-HR" sz="1800" dirty="0">
              <a:solidFill>
                <a:schemeClr val="bg1">
                  <a:lumMod val="50000"/>
                </a:schemeClr>
              </a:solidFill>
            </a:endParaRPr>
          </a:p>
        </p:txBody>
      </p:sp>
      <p:sp>
        <p:nvSpPr>
          <p:cNvPr id="5" name="Slide Number Placeholder 4">
            <a:extLst>
              <a:ext uri="{FF2B5EF4-FFF2-40B4-BE49-F238E27FC236}">
                <a16:creationId xmlns:a16="http://schemas.microsoft.com/office/drawing/2014/main" id="{0E961584-3044-4789-2D03-E7B74D9F82E7}"/>
              </a:ext>
            </a:extLst>
          </p:cNvPr>
          <p:cNvSpPr>
            <a:spLocks noGrp="1"/>
          </p:cNvSpPr>
          <p:nvPr>
            <p:ph type="sldNum" sz="quarter" idx="55"/>
          </p:nvPr>
        </p:nvSpPr>
        <p:spPr/>
        <p:txBody>
          <a:bodyPr/>
          <a:lstStyle/>
          <a:p>
            <a:fld id="{47FEACEE-25B4-4A2D-B147-27296E36371D}" type="slidenum">
              <a:rPr lang="en-US" altLang="zh-CN" noProof="0" smtClean="0">
                <a:solidFill>
                  <a:schemeClr val="tx1">
                    <a:lumMod val="50000"/>
                    <a:lumOff val="50000"/>
                  </a:schemeClr>
                </a:solidFill>
              </a:rPr>
              <a:pPr/>
              <a:t>15</a:t>
            </a:fld>
            <a:endParaRPr lang="en-US" altLang="zh-CN" noProof="0" dirty="0">
              <a:solidFill>
                <a:schemeClr val="tx1">
                  <a:lumMod val="50000"/>
                  <a:lumOff val="50000"/>
                </a:schemeClr>
              </a:solidFill>
            </a:endParaRPr>
          </a:p>
        </p:txBody>
      </p:sp>
      <p:sp>
        <p:nvSpPr>
          <p:cNvPr id="6" name="Footer Placeholder 3">
            <a:extLst>
              <a:ext uri="{FF2B5EF4-FFF2-40B4-BE49-F238E27FC236}">
                <a16:creationId xmlns:a16="http://schemas.microsoft.com/office/drawing/2014/main" id="{EAE33AB3-8965-401D-1E6E-A0C3113D8866}"/>
              </a:ext>
            </a:extLst>
          </p:cNvPr>
          <p:cNvSpPr txBox="1">
            <a:spLocks/>
          </p:cNvSpPr>
          <p:nvPr/>
        </p:nvSpPr>
        <p:spPr>
          <a:xfrm>
            <a:off x="539239" y="6521763"/>
            <a:ext cx="411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100" dirty="0">
                <a:solidFill>
                  <a:schemeClr val="accent6">
                    <a:lumMod val="50000"/>
                    <a:lumOff val="50000"/>
                  </a:schemeClr>
                </a:solidFill>
              </a:rPr>
              <a:t>Ponuda obveznica – BETULA projekt d.o.o. </a:t>
            </a:r>
            <a:endParaRPr lang="en-US" sz="1100" dirty="0">
              <a:solidFill>
                <a:schemeClr val="accent6">
                  <a:lumMod val="50000"/>
                  <a:lumOff val="50000"/>
                </a:schemeClr>
              </a:solidFill>
            </a:endParaRPr>
          </a:p>
        </p:txBody>
      </p:sp>
      <p:pic>
        <p:nvPicPr>
          <p:cNvPr id="8" name="Slika 7">
            <a:extLst>
              <a:ext uri="{FF2B5EF4-FFF2-40B4-BE49-F238E27FC236}">
                <a16:creationId xmlns:a16="http://schemas.microsoft.com/office/drawing/2014/main" id="{2FBB93F3-7241-FE3E-BBF1-C8BFFD5E8125}"/>
              </a:ext>
            </a:extLst>
          </p:cNvPr>
          <p:cNvPicPr>
            <a:picLocks noChangeAspect="1"/>
          </p:cNvPicPr>
          <p:nvPr/>
        </p:nvPicPr>
        <p:blipFill>
          <a:blip r:embed="rId3"/>
          <a:stretch>
            <a:fillRect/>
          </a:stretch>
        </p:blipFill>
        <p:spPr>
          <a:xfrm>
            <a:off x="14442" y="6276116"/>
            <a:ext cx="573074" cy="573074"/>
          </a:xfrm>
          <a:prstGeom prst="rect">
            <a:avLst/>
          </a:prstGeom>
        </p:spPr>
      </p:pic>
    </p:spTree>
    <p:extLst>
      <p:ext uri="{BB962C8B-B14F-4D97-AF65-F5344CB8AC3E}">
        <p14:creationId xmlns:p14="http://schemas.microsoft.com/office/powerpoint/2010/main" val="1307673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zervirano mjesto broja slajda 13">
            <a:extLst>
              <a:ext uri="{FF2B5EF4-FFF2-40B4-BE49-F238E27FC236}">
                <a16:creationId xmlns:a16="http://schemas.microsoft.com/office/drawing/2014/main" id="{48992224-5551-B451-2220-E4D930E19238}"/>
              </a:ext>
            </a:extLst>
          </p:cNvPr>
          <p:cNvSpPr>
            <a:spLocks noGrp="1"/>
          </p:cNvSpPr>
          <p:nvPr>
            <p:ph type="sldNum" sz="quarter" idx="55"/>
          </p:nvPr>
        </p:nvSpPr>
        <p:spPr/>
        <p:txBody>
          <a:bodyPr/>
          <a:lstStyle/>
          <a:p>
            <a:fld id="{47FEACEE-25B4-4A2D-B147-27296E36371D}" type="slidenum">
              <a:rPr lang="en-US" altLang="zh-CN" noProof="0" smtClean="0"/>
              <a:pPr/>
              <a:t>16</a:t>
            </a:fld>
            <a:endParaRPr lang="en-US" altLang="zh-CN" noProof="0" dirty="0"/>
          </a:p>
        </p:txBody>
      </p:sp>
      <p:sp>
        <p:nvSpPr>
          <p:cNvPr id="20" name="Title 37">
            <a:extLst>
              <a:ext uri="{FF2B5EF4-FFF2-40B4-BE49-F238E27FC236}">
                <a16:creationId xmlns:a16="http://schemas.microsoft.com/office/drawing/2014/main" id="{03A6E1EC-EF3E-37E6-BBE1-CB1B98F140BD}"/>
              </a:ext>
            </a:extLst>
          </p:cNvPr>
          <p:cNvSpPr>
            <a:spLocks noGrp="1"/>
          </p:cNvSpPr>
          <p:nvPr>
            <p:ph type="title"/>
          </p:nvPr>
        </p:nvSpPr>
        <p:spPr>
          <a:xfrm>
            <a:off x="838200" y="365126"/>
            <a:ext cx="10515600" cy="634148"/>
          </a:xfrm>
        </p:spPr>
        <p:txBody>
          <a:bodyPr/>
          <a:lstStyle/>
          <a:p>
            <a:r>
              <a:rPr lang="hr-HR" sz="3800" dirty="0">
                <a:solidFill>
                  <a:schemeClr val="accent6">
                    <a:lumMod val="50000"/>
                    <a:lumOff val="50000"/>
                  </a:schemeClr>
                </a:solidFill>
              </a:rPr>
              <a:t>INVESTICIJSKA PRILIKA - SAŽETAK </a:t>
            </a:r>
            <a:endParaRPr lang="en-US" sz="3800" dirty="0">
              <a:solidFill>
                <a:schemeClr val="accent6">
                  <a:lumMod val="50000"/>
                  <a:lumOff val="50000"/>
                </a:schemeClr>
              </a:solidFill>
            </a:endParaRPr>
          </a:p>
        </p:txBody>
      </p:sp>
      <p:sp>
        <p:nvSpPr>
          <p:cNvPr id="21" name="TekstniOkvir 20">
            <a:extLst>
              <a:ext uri="{FF2B5EF4-FFF2-40B4-BE49-F238E27FC236}">
                <a16:creationId xmlns:a16="http://schemas.microsoft.com/office/drawing/2014/main" id="{223D7CF5-753D-6961-8926-ECEEB770BAEA}"/>
              </a:ext>
            </a:extLst>
          </p:cNvPr>
          <p:cNvSpPr txBox="1"/>
          <p:nvPr/>
        </p:nvSpPr>
        <p:spPr>
          <a:xfrm>
            <a:off x="331414" y="1108635"/>
            <a:ext cx="5572358" cy="369332"/>
          </a:xfrm>
          <a:prstGeom prst="rect">
            <a:avLst/>
          </a:prstGeom>
        </p:spPr>
        <p:txBody>
          <a:bodyPr wrap="none" rtlCol="0">
            <a:spAutoFit/>
          </a:bodyPr>
          <a:lstStyle/>
          <a:p>
            <a:pPr marL="0" indent="0" algn="ctr">
              <a:lnSpc>
                <a:spcPct val="100000"/>
              </a:lnSpc>
              <a:spcBef>
                <a:spcPts val="0"/>
              </a:spcBef>
              <a:buFontTx/>
              <a:buNone/>
            </a:pPr>
            <a:r>
              <a:rPr lang="hr-HR" sz="1800" dirty="0">
                <a:solidFill>
                  <a:srgbClr val="002060"/>
                </a:solidFill>
                <a:latin typeface="Posterama" panose="020B0504020200020000" pitchFamily="34" charset="0"/>
                <a:ea typeface="微软雅黑"/>
                <a:cs typeface="Posterama" panose="020B0504020200020000" pitchFamily="34" charset="0"/>
              </a:rPr>
              <a:t>Betula </a:t>
            </a:r>
            <a:r>
              <a:rPr lang="hr-HR" dirty="0">
                <a:solidFill>
                  <a:srgbClr val="002060"/>
                </a:solidFill>
                <a:latin typeface="Posterama" panose="020B0504020200020000" pitchFamily="34" charset="0"/>
                <a:ea typeface="微软雅黑"/>
                <a:cs typeface="Posterama" panose="020B0504020200020000" pitchFamily="34" charset="0"/>
              </a:rPr>
              <a:t>projekt d.o.o. pokreće izdavanje obveznica </a:t>
            </a:r>
            <a:endParaRPr lang="en-AT" sz="1800" dirty="0">
              <a:solidFill>
                <a:srgbClr val="002060"/>
              </a:solidFill>
              <a:latin typeface="Posterama" panose="020B0504020200020000" pitchFamily="34" charset="0"/>
              <a:ea typeface="微软雅黑"/>
              <a:cs typeface="Posterama" panose="020B0504020200020000" pitchFamily="34" charset="0"/>
            </a:endParaRPr>
          </a:p>
        </p:txBody>
      </p:sp>
      <p:sp>
        <p:nvSpPr>
          <p:cNvPr id="22" name="TekstniOkvir 21">
            <a:extLst>
              <a:ext uri="{FF2B5EF4-FFF2-40B4-BE49-F238E27FC236}">
                <a16:creationId xmlns:a16="http://schemas.microsoft.com/office/drawing/2014/main" id="{22226B45-D3E9-BEB2-38E2-25D389C67F72}"/>
              </a:ext>
            </a:extLst>
          </p:cNvPr>
          <p:cNvSpPr txBox="1"/>
          <p:nvPr/>
        </p:nvSpPr>
        <p:spPr>
          <a:xfrm>
            <a:off x="363473" y="1587329"/>
            <a:ext cx="11749178" cy="923330"/>
          </a:xfrm>
          <a:prstGeom prst="rect">
            <a:avLst/>
          </a:prstGeom>
        </p:spPr>
        <p:txBody>
          <a:bodyPr wrap="square" rtlCol="0">
            <a:spAutoFit/>
          </a:bodyPr>
          <a:lstStyle/>
          <a:p>
            <a:pPr algn="just"/>
            <a:r>
              <a:rPr lang="hr-HR" sz="1800" dirty="0">
                <a:solidFill>
                  <a:srgbClr val="002060"/>
                </a:solidFill>
                <a:latin typeface="Posterama" panose="020B0504020200020000" pitchFamily="34" charset="0"/>
                <a:ea typeface="微软雅黑"/>
                <a:cs typeface="Posterama" panose="020B0504020200020000" pitchFamily="34" charset="0"/>
              </a:rPr>
              <a:t>Sredstva će biti usmjerena na dovršetak istraživanja i razvoja te komercijalizaciju inovativne </a:t>
            </a:r>
            <a:r>
              <a:rPr lang="hr-HR" noProof="0" dirty="0">
                <a:solidFill>
                  <a:srgbClr val="002060"/>
                </a:solidFill>
              </a:rPr>
              <a:t>patentno</a:t>
            </a:r>
            <a:r>
              <a:rPr lang="en-US" dirty="0">
                <a:solidFill>
                  <a:srgbClr val="002060"/>
                </a:solidFill>
              </a:rPr>
              <a:t> </a:t>
            </a:r>
            <a:r>
              <a:rPr lang="hr-HR" noProof="0" dirty="0">
                <a:solidFill>
                  <a:srgbClr val="002060"/>
                </a:solidFill>
              </a:rPr>
              <a:t>zaštićene</a:t>
            </a:r>
            <a:r>
              <a:rPr lang="en-US" dirty="0">
                <a:solidFill>
                  <a:srgbClr val="002060"/>
                </a:solidFill>
              </a:rPr>
              <a:t> </a:t>
            </a:r>
            <a:r>
              <a:rPr lang="hr-HR" noProof="0" dirty="0">
                <a:solidFill>
                  <a:srgbClr val="002060"/>
                </a:solidFill>
              </a:rPr>
              <a:t>tehnologije u farmaceutskoj industriji, s ciljem unapređenja učinkovitosti i sigurnosti proizvoda, te održivosti farmaceutskih procesa</a:t>
            </a:r>
            <a:r>
              <a:rPr lang="en-US" dirty="0">
                <a:solidFill>
                  <a:srgbClr val="002060"/>
                </a:solidFill>
              </a:rPr>
              <a:t> </a:t>
            </a:r>
            <a:r>
              <a:rPr lang="hr-HR" sz="1800" dirty="0">
                <a:solidFill>
                  <a:srgbClr val="002060"/>
                </a:solidFill>
                <a:latin typeface="Posterama" panose="020B0504020200020000" pitchFamily="34" charset="0"/>
                <a:ea typeface="微软雅黑"/>
                <a:cs typeface="Posterama" panose="020B0504020200020000" pitchFamily="34" charset="0"/>
              </a:rPr>
              <a:t> </a:t>
            </a:r>
            <a:endParaRPr lang="en-AT" sz="1800" dirty="0">
              <a:solidFill>
                <a:srgbClr val="002060"/>
              </a:solidFill>
              <a:latin typeface="Posterama" panose="020B0504020200020000" pitchFamily="34" charset="0"/>
              <a:ea typeface="微软雅黑"/>
              <a:cs typeface="Posterama" panose="020B0504020200020000" pitchFamily="34" charset="0"/>
            </a:endParaRPr>
          </a:p>
        </p:txBody>
      </p:sp>
      <p:sp>
        <p:nvSpPr>
          <p:cNvPr id="23" name="TekstniOkvir 22">
            <a:extLst>
              <a:ext uri="{FF2B5EF4-FFF2-40B4-BE49-F238E27FC236}">
                <a16:creationId xmlns:a16="http://schemas.microsoft.com/office/drawing/2014/main" id="{AB6290FE-B52C-18C0-F6F5-19EE1ABB9516}"/>
              </a:ext>
            </a:extLst>
          </p:cNvPr>
          <p:cNvSpPr txBox="1"/>
          <p:nvPr/>
        </p:nvSpPr>
        <p:spPr>
          <a:xfrm>
            <a:off x="303636" y="2569611"/>
            <a:ext cx="11749178" cy="646331"/>
          </a:xfrm>
          <a:prstGeom prst="rect">
            <a:avLst/>
          </a:prstGeom>
        </p:spPr>
        <p:txBody>
          <a:bodyPr wrap="square" rtlCol="0">
            <a:spAutoFit/>
          </a:bodyPr>
          <a:lstStyle/>
          <a:p>
            <a:r>
              <a:rPr lang="hr-HR" sz="1800" dirty="0">
                <a:solidFill>
                  <a:srgbClr val="002060"/>
                </a:solidFill>
                <a:latin typeface="Posterama" panose="020B0504020200020000" pitchFamily="34" charset="0"/>
                <a:ea typeface="微软雅黑"/>
                <a:cs typeface="Posterama" panose="020B0504020200020000" pitchFamily="34" charset="0"/>
              </a:rPr>
              <a:t>U slučaju da komercijalizacija ne ostvari očekivane prihode, povrat sredstava investitorima osigurat će se iz prihoda od prodaje stambenih jedinica koje Društvo gradi u Rogoznici </a:t>
            </a:r>
            <a:endParaRPr lang="en-AT" sz="1800" dirty="0">
              <a:solidFill>
                <a:srgbClr val="002060"/>
              </a:solidFill>
              <a:latin typeface="Posterama" panose="020B0504020200020000" pitchFamily="34" charset="0"/>
              <a:ea typeface="微软雅黑"/>
              <a:cs typeface="Posterama" panose="020B0504020200020000" pitchFamily="34" charset="0"/>
            </a:endParaRPr>
          </a:p>
        </p:txBody>
      </p:sp>
      <p:sp>
        <p:nvSpPr>
          <p:cNvPr id="24" name="Strelica: desno 23">
            <a:extLst>
              <a:ext uri="{FF2B5EF4-FFF2-40B4-BE49-F238E27FC236}">
                <a16:creationId xmlns:a16="http://schemas.microsoft.com/office/drawing/2014/main" id="{69376D3B-7956-61EB-9C64-7BEF557DE2FB}"/>
              </a:ext>
            </a:extLst>
          </p:cNvPr>
          <p:cNvSpPr/>
          <p:nvPr/>
        </p:nvSpPr>
        <p:spPr>
          <a:xfrm>
            <a:off x="139186" y="1224289"/>
            <a:ext cx="224287" cy="138023"/>
          </a:xfrm>
          <a:prstGeom prst="right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5" name="Strelica: desno 24">
            <a:extLst>
              <a:ext uri="{FF2B5EF4-FFF2-40B4-BE49-F238E27FC236}">
                <a16:creationId xmlns:a16="http://schemas.microsoft.com/office/drawing/2014/main" id="{65C5A4E1-2516-9536-1488-5189D0E460D7}"/>
              </a:ext>
            </a:extLst>
          </p:cNvPr>
          <p:cNvSpPr/>
          <p:nvPr/>
        </p:nvSpPr>
        <p:spPr>
          <a:xfrm>
            <a:off x="139186" y="1687240"/>
            <a:ext cx="224287" cy="138023"/>
          </a:xfrm>
          <a:prstGeom prst="right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6" name="Strelica: desno 25">
            <a:extLst>
              <a:ext uri="{FF2B5EF4-FFF2-40B4-BE49-F238E27FC236}">
                <a16:creationId xmlns:a16="http://schemas.microsoft.com/office/drawing/2014/main" id="{35325CAB-D413-84CD-BFF9-A3D8B774A18C}"/>
              </a:ext>
            </a:extLst>
          </p:cNvPr>
          <p:cNvSpPr/>
          <p:nvPr/>
        </p:nvSpPr>
        <p:spPr>
          <a:xfrm>
            <a:off x="139186" y="2694027"/>
            <a:ext cx="224287" cy="138023"/>
          </a:xfrm>
          <a:prstGeom prst="right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1" name="Pravokutnik 30">
            <a:extLst>
              <a:ext uri="{FF2B5EF4-FFF2-40B4-BE49-F238E27FC236}">
                <a16:creationId xmlns:a16="http://schemas.microsoft.com/office/drawing/2014/main" id="{C651AAAD-898B-A4F5-8659-D5221F9B77BC}"/>
              </a:ext>
            </a:extLst>
          </p:cNvPr>
          <p:cNvSpPr/>
          <p:nvPr/>
        </p:nvSpPr>
        <p:spPr>
          <a:xfrm>
            <a:off x="482598" y="3516601"/>
            <a:ext cx="2260601" cy="1200329"/>
          </a:xfrm>
          <a:prstGeom prst="rect">
            <a:avLst/>
          </a:prstGeom>
          <a:ln>
            <a:solidFill>
              <a:srgbClr val="6B9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Ukupni iznos izdanja </a:t>
            </a:r>
          </a:p>
          <a:p>
            <a:pPr algn="ctr"/>
            <a:r>
              <a:rPr lang="hr-HR" dirty="0"/>
              <a:t>2.000.000 eura </a:t>
            </a:r>
            <a:endParaRPr lang="en-AT" dirty="0"/>
          </a:p>
        </p:txBody>
      </p:sp>
      <p:sp>
        <p:nvSpPr>
          <p:cNvPr id="32" name="Pravokutnik 31">
            <a:extLst>
              <a:ext uri="{FF2B5EF4-FFF2-40B4-BE49-F238E27FC236}">
                <a16:creationId xmlns:a16="http://schemas.microsoft.com/office/drawing/2014/main" id="{D97E3F90-D60B-A059-43E1-B4CE34BF1BF9}"/>
              </a:ext>
            </a:extLst>
          </p:cNvPr>
          <p:cNvSpPr/>
          <p:nvPr/>
        </p:nvSpPr>
        <p:spPr>
          <a:xfrm>
            <a:off x="4449230" y="3516600"/>
            <a:ext cx="2472269" cy="1200329"/>
          </a:xfrm>
          <a:prstGeom prst="rect">
            <a:avLst/>
          </a:prstGeom>
          <a:ln>
            <a:solidFill>
              <a:srgbClr val="6B9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Rok trajanja obveznica </a:t>
            </a:r>
          </a:p>
          <a:p>
            <a:pPr algn="ctr"/>
            <a:r>
              <a:rPr lang="hr-HR" dirty="0"/>
              <a:t>3 godine </a:t>
            </a:r>
            <a:endParaRPr lang="en-AT" dirty="0"/>
          </a:p>
        </p:txBody>
      </p:sp>
      <p:sp>
        <p:nvSpPr>
          <p:cNvPr id="33" name="Pravokutnik 32">
            <a:extLst>
              <a:ext uri="{FF2B5EF4-FFF2-40B4-BE49-F238E27FC236}">
                <a16:creationId xmlns:a16="http://schemas.microsoft.com/office/drawing/2014/main" id="{BA6DAE91-2FCD-4973-AA2A-AB10DDE81D5D}"/>
              </a:ext>
            </a:extLst>
          </p:cNvPr>
          <p:cNvSpPr/>
          <p:nvPr/>
        </p:nvSpPr>
        <p:spPr>
          <a:xfrm>
            <a:off x="8348134" y="3516599"/>
            <a:ext cx="2472269" cy="1200329"/>
          </a:xfrm>
          <a:prstGeom prst="rect">
            <a:avLst/>
          </a:prstGeom>
          <a:ln>
            <a:solidFill>
              <a:srgbClr val="6B9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Otplata glavnice </a:t>
            </a:r>
          </a:p>
          <a:p>
            <a:pPr algn="ctr"/>
            <a:r>
              <a:rPr lang="hr-HR" dirty="0"/>
              <a:t>Po isteku razdoblja </a:t>
            </a:r>
            <a:endParaRPr lang="en-AT" dirty="0"/>
          </a:p>
        </p:txBody>
      </p:sp>
      <p:sp>
        <p:nvSpPr>
          <p:cNvPr id="34" name="Pravokutnik 33">
            <a:extLst>
              <a:ext uri="{FF2B5EF4-FFF2-40B4-BE49-F238E27FC236}">
                <a16:creationId xmlns:a16="http://schemas.microsoft.com/office/drawing/2014/main" id="{1C835A1F-FAE0-7808-D55F-85CDB4A06558}"/>
              </a:ext>
            </a:extLst>
          </p:cNvPr>
          <p:cNvSpPr/>
          <p:nvPr/>
        </p:nvSpPr>
        <p:spPr>
          <a:xfrm>
            <a:off x="482598" y="5149200"/>
            <a:ext cx="2260601" cy="1200329"/>
          </a:xfrm>
          <a:prstGeom prst="rect">
            <a:avLst/>
          </a:prstGeom>
          <a:ln>
            <a:solidFill>
              <a:srgbClr val="6B9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Kamatna stopa</a:t>
            </a:r>
          </a:p>
          <a:p>
            <a:pPr algn="ctr"/>
            <a:r>
              <a:rPr lang="hr-HR" dirty="0"/>
              <a:t>8% godišnje, fiksna</a:t>
            </a:r>
            <a:endParaRPr lang="en-AT" dirty="0"/>
          </a:p>
        </p:txBody>
      </p:sp>
      <p:sp>
        <p:nvSpPr>
          <p:cNvPr id="35" name="Pravokutnik 34">
            <a:extLst>
              <a:ext uri="{FF2B5EF4-FFF2-40B4-BE49-F238E27FC236}">
                <a16:creationId xmlns:a16="http://schemas.microsoft.com/office/drawing/2014/main" id="{C5E2B645-C94B-6DD2-C502-B924B5816BF3}"/>
              </a:ext>
            </a:extLst>
          </p:cNvPr>
          <p:cNvSpPr/>
          <p:nvPr/>
        </p:nvSpPr>
        <p:spPr>
          <a:xfrm>
            <a:off x="4449230" y="5149199"/>
            <a:ext cx="2472269" cy="1200329"/>
          </a:xfrm>
          <a:prstGeom prst="rect">
            <a:avLst/>
          </a:prstGeom>
          <a:ln>
            <a:solidFill>
              <a:srgbClr val="6B9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Isplata kamatne stope </a:t>
            </a:r>
          </a:p>
          <a:p>
            <a:pPr algn="ctr"/>
            <a:r>
              <a:rPr lang="hr-HR" dirty="0"/>
              <a:t>Godišnje  </a:t>
            </a:r>
            <a:endParaRPr lang="en-AT" dirty="0"/>
          </a:p>
        </p:txBody>
      </p:sp>
      <p:sp>
        <p:nvSpPr>
          <p:cNvPr id="36" name="Pravokutnik 35">
            <a:extLst>
              <a:ext uri="{FF2B5EF4-FFF2-40B4-BE49-F238E27FC236}">
                <a16:creationId xmlns:a16="http://schemas.microsoft.com/office/drawing/2014/main" id="{F92807D0-A187-16A6-D936-E1E5CE42561A}"/>
              </a:ext>
            </a:extLst>
          </p:cNvPr>
          <p:cNvSpPr/>
          <p:nvPr/>
        </p:nvSpPr>
        <p:spPr>
          <a:xfrm>
            <a:off x="8348134" y="5149198"/>
            <a:ext cx="3005665" cy="548869"/>
          </a:xfrm>
          <a:prstGeom prst="rect">
            <a:avLst/>
          </a:prstGeom>
          <a:ln>
            <a:solidFill>
              <a:srgbClr val="6B9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Minimalni upis </a:t>
            </a:r>
            <a:br>
              <a:rPr lang="hr-HR" dirty="0"/>
            </a:br>
            <a:r>
              <a:rPr lang="hr-HR" dirty="0"/>
              <a:t>1.000,00 eura</a:t>
            </a:r>
          </a:p>
        </p:txBody>
      </p:sp>
      <p:sp>
        <p:nvSpPr>
          <p:cNvPr id="37" name="Pravokutnik 36">
            <a:extLst>
              <a:ext uri="{FF2B5EF4-FFF2-40B4-BE49-F238E27FC236}">
                <a16:creationId xmlns:a16="http://schemas.microsoft.com/office/drawing/2014/main" id="{A831C253-970B-8151-3DAD-3A46AEC93DE5}"/>
              </a:ext>
            </a:extLst>
          </p:cNvPr>
          <p:cNvSpPr/>
          <p:nvPr/>
        </p:nvSpPr>
        <p:spPr>
          <a:xfrm>
            <a:off x="8348134" y="5800659"/>
            <a:ext cx="3005666" cy="548869"/>
          </a:xfrm>
          <a:prstGeom prst="rect">
            <a:avLst/>
          </a:prstGeom>
          <a:ln>
            <a:solidFill>
              <a:srgbClr val="6B9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Vrijednost jedne obveznice </a:t>
            </a:r>
            <a:br>
              <a:rPr lang="hr-HR" dirty="0"/>
            </a:br>
            <a:r>
              <a:rPr lang="hr-HR" dirty="0"/>
              <a:t>1.000,00 eura</a:t>
            </a:r>
          </a:p>
        </p:txBody>
      </p:sp>
    </p:spTree>
    <p:extLst>
      <p:ext uri="{BB962C8B-B14F-4D97-AF65-F5344CB8AC3E}">
        <p14:creationId xmlns:p14="http://schemas.microsoft.com/office/powerpoint/2010/main" val="241988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E6126-3FEF-0841-FD89-F34A01A07BFC}"/>
            </a:ext>
          </a:extLst>
        </p:cNvPr>
        <p:cNvGrpSpPr/>
        <p:nvPr/>
      </p:nvGrpSpPr>
      <p:grpSpPr>
        <a:xfrm>
          <a:off x="0" y="0"/>
          <a:ext cx="0" cy="0"/>
          <a:chOff x="0" y="0"/>
          <a:chExt cx="0" cy="0"/>
        </a:xfrm>
      </p:grpSpPr>
      <p:sp>
        <p:nvSpPr>
          <p:cNvPr id="38" name="Title 37">
            <a:extLst>
              <a:ext uri="{FF2B5EF4-FFF2-40B4-BE49-F238E27FC236}">
                <a16:creationId xmlns:a16="http://schemas.microsoft.com/office/drawing/2014/main" id="{E58030BE-2B62-29C8-2280-35DE5F4C4AF8}"/>
              </a:ext>
            </a:extLst>
          </p:cNvPr>
          <p:cNvSpPr>
            <a:spLocks noGrp="1"/>
          </p:cNvSpPr>
          <p:nvPr>
            <p:ph type="title"/>
          </p:nvPr>
        </p:nvSpPr>
        <p:spPr>
          <a:xfrm>
            <a:off x="838200" y="365126"/>
            <a:ext cx="10515600" cy="634148"/>
          </a:xfrm>
        </p:spPr>
        <p:txBody>
          <a:bodyPr/>
          <a:lstStyle/>
          <a:p>
            <a:r>
              <a:rPr lang="hr-HR" sz="3800" dirty="0">
                <a:solidFill>
                  <a:schemeClr val="accent6">
                    <a:lumMod val="50000"/>
                    <a:lumOff val="50000"/>
                  </a:schemeClr>
                </a:solidFill>
              </a:rPr>
              <a:t>Upute za upis </a:t>
            </a:r>
            <a:endParaRPr lang="en-US" sz="3800" dirty="0">
              <a:solidFill>
                <a:schemeClr val="accent6">
                  <a:lumMod val="50000"/>
                  <a:lumOff val="50000"/>
                </a:schemeClr>
              </a:solidFill>
            </a:endParaRPr>
          </a:p>
        </p:txBody>
      </p:sp>
      <p:sp>
        <p:nvSpPr>
          <p:cNvPr id="50" name="Text Placeholder 49">
            <a:extLst>
              <a:ext uri="{FF2B5EF4-FFF2-40B4-BE49-F238E27FC236}">
                <a16:creationId xmlns:a16="http://schemas.microsoft.com/office/drawing/2014/main" id="{C6C7ADC4-1F0D-320E-057B-A6DA2093961B}"/>
              </a:ext>
            </a:extLst>
          </p:cNvPr>
          <p:cNvSpPr>
            <a:spLocks noGrp="1"/>
          </p:cNvSpPr>
          <p:nvPr>
            <p:ph type="body" sz="quarter" idx="32"/>
          </p:nvPr>
        </p:nvSpPr>
        <p:spPr>
          <a:xfrm>
            <a:off x="1981201" y="1179186"/>
            <a:ext cx="10100732" cy="3227520"/>
          </a:xfrm>
          <a:ln>
            <a:noFill/>
          </a:ln>
        </p:spPr>
        <p:txBody>
          <a:bodyPr/>
          <a:lstStyle/>
          <a:p>
            <a:pPr lvl="0" algn="just"/>
            <a:r>
              <a:rPr lang="hr-HR" sz="1800" noProof="0" dirty="0">
                <a:solidFill>
                  <a:schemeClr val="bg1">
                    <a:lumMod val="50000"/>
                  </a:schemeClr>
                </a:solidFill>
              </a:rPr>
              <a:t>BETULA projekt d.o.o. će poslati obrazac za prikupljanje interesa </a:t>
            </a:r>
          </a:p>
          <a:p>
            <a:pPr lvl="0" algn="just"/>
            <a:endParaRPr lang="hr-HR" sz="1800" noProof="0" dirty="0">
              <a:solidFill>
                <a:schemeClr val="bg1">
                  <a:lumMod val="50000"/>
                </a:schemeClr>
              </a:solidFill>
            </a:endParaRPr>
          </a:p>
          <a:p>
            <a:pPr lvl="0" algn="just"/>
            <a:r>
              <a:rPr lang="hr-HR" sz="1800" dirty="0">
                <a:solidFill>
                  <a:schemeClr val="bg1">
                    <a:lumMod val="50000"/>
                  </a:schemeClr>
                </a:solidFill>
              </a:rPr>
              <a:t>Pozivi na uplatu sredstava se šalju nakon zaključenja dijela ili cijele knjige upisa </a:t>
            </a:r>
          </a:p>
          <a:p>
            <a:pPr lvl="0" algn="just"/>
            <a:endParaRPr lang="hr-HR" sz="1800" dirty="0">
              <a:solidFill>
                <a:schemeClr val="bg1">
                  <a:lumMod val="50000"/>
                </a:schemeClr>
              </a:solidFill>
            </a:endParaRPr>
          </a:p>
          <a:p>
            <a:pPr lvl="0" algn="just"/>
            <a:r>
              <a:rPr lang="hr-HR" sz="1800" dirty="0">
                <a:solidFill>
                  <a:schemeClr val="bg1">
                    <a:lumMod val="50000"/>
                  </a:schemeClr>
                </a:solidFill>
              </a:rPr>
              <a:t>Nakon kreiranja obveznica svi investitori će dobiti obavijest SKDD-a o novim obveznicama i stanju računa u SKDD-u.</a:t>
            </a:r>
          </a:p>
          <a:p>
            <a:pPr lvl="0" algn="just"/>
            <a:endParaRPr lang="hr-HR" sz="1800" dirty="0">
              <a:solidFill>
                <a:schemeClr val="bg1">
                  <a:lumMod val="50000"/>
                </a:schemeClr>
              </a:solidFill>
            </a:endParaRPr>
          </a:p>
          <a:p>
            <a:pPr lvl="0" algn="just"/>
            <a:r>
              <a:rPr lang="hr-HR" sz="1800" dirty="0">
                <a:solidFill>
                  <a:schemeClr val="bg1">
                    <a:lumMod val="50000"/>
                  </a:schemeClr>
                </a:solidFill>
              </a:rPr>
              <a:t>Ukoliko nemate račun u SKDD-u biti će otvoren automatski. </a:t>
            </a:r>
            <a:endParaRPr lang="en-US" sz="1800" dirty="0">
              <a:solidFill>
                <a:schemeClr val="bg1">
                  <a:lumMod val="50000"/>
                </a:schemeClr>
              </a:solidFill>
            </a:endParaRPr>
          </a:p>
        </p:txBody>
      </p:sp>
      <p:sp>
        <p:nvSpPr>
          <p:cNvPr id="5" name="Slide Number Placeholder 4">
            <a:extLst>
              <a:ext uri="{FF2B5EF4-FFF2-40B4-BE49-F238E27FC236}">
                <a16:creationId xmlns:a16="http://schemas.microsoft.com/office/drawing/2014/main" id="{094A83D7-6D80-EEC4-3FC0-019C097A4817}"/>
              </a:ext>
            </a:extLst>
          </p:cNvPr>
          <p:cNvSpPr>
            <a:spLocks noGrp="1"/>
          </p:cNvSpPr>
          <p:nvPr>
            <p:ph type="sldNum" sz="quarter" idx="55"/>
          </p:nvPr>
        </p:nvSpPr>
        <p:spPr/>
        <p:txBody>
          <a:bodyPr/>
          <a:lstStyle/>
          <a:p>
            <a:fld id="{47FEACEE-25B4-4A2D-B147-27296E36371D}" type="slidenum">
              <a:rPr lang="en-US" altLang="zh-CN" noProof="0" smtClean="0">
                <a:solidFill>
                  <a:schemeClr val="tx1">
                    <a:lumMod val="50000"/>
                    <a:lumOff val="50000"/>
                  </a:schemeClr>
                </a:solidFill>
              </a:rPr>
              <a:pPr/>
              <a:t>17</a:t>
            </a:fld>
            <a:endParaRPr lang="en-US" altLang="zh-CN" noProof="0" dirty="0">
              <a:solidFill>
                <a:schemeClr val="tx1">
                  <a:lumMod val="50000"/>
                  <a:lumOff val="50000"/>
                </a:schemeClr>
              </a:solidFill>
            </a:endParaRPr>
          </a:p>
        </p:txBody>
      </p:sp>
      <p:sp>
        <p:nvSpPr>
          <p:cNvPr id="6" name="Strelica: desno 5">
            <a:extLst>
              <a:ext uri="{FF2B5EF4-FFF2-40B4-BE49-F238E27FC236}">
                <a16:creationId xmlns:a16="http://schemas.microsoft.com/office/drawing/2014/main" id="{4B70374A-D56D-6B68-99D7-86AC6D201294}"/>
              </a:ext>
            </a:extLst>
          </p:cNvPr>
          <p:cNvSpPr/>
          <p:nvPr/>
        </p:nvSpPr>
        <p:spPr>
          <a:xfrm>
            <a:off x="1733942" y="1423828"/>
            <a:ext cx="247259" cy="172528"/>
          </a:xfrm>
          <a:prstGeom prst="rightArrow">
            <a:avLst/>
          </a:prstGeom>
          <a:solidFill>
            <a:schemeClr val="accent6">
              <a:lumMod val="50000"/>
              <a:lumOff val="50000"/>
            </a:schemeClr>
          </a:solidFill>
          <a:ln>
            <a:solidFill>
              <a:schemeClr val="accent6">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7" name="Strelica: desno 6">
            <a:extLst>
              <a:ext uri="{FF2B5EF4-FFF2-40B4-BE49-F238E27FC236}">
                <a16:creationId xmlns:a16="http://schemas.microsoft.com/office/drawing/2014/main" id="{2F5A32C0-816D-9FFD-EF98-C4D2B19DAEEC}"/>
              </a:ext>
            </a:extLst>
          </p:cNvPr>
          <p:cNvSpPr/>
          <p:nvPr/>
        </p:nvSpPr>
        <p:spPr>
          <a:xfrm>
            <a:off x="1733942" y="1994484"/>
            <a:ext cx="247259" cy="172528"/>
          </a:xfrm>
          <a:prstGeom prst="rightArrow">
            <a:avLst/>
          </a:prstGeom>
          <a:solidFill>
            <a:schemeClr val="accent6">
              <a:lumMod val="50000"/>
              <a:lumOff val="50000"/>
            </a:schemeClr>
          </a:solidFill>
          <a:ln>
            <a:solidFill>
              <a:schemeClr val="accent6">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8" name="Strelica: desno 7">
            <a:extLst>
              <a:ext uri="{FF2B5EF4-FFF2-40B4-BE49-F238E27FC236}">
                <a16:creationId xmlns:a16="http://schemas.microsoft.com/office/drawing/2014/main" id="{210ECF56-8990-34D9-9155-6494D39F6CF6}"/>
              </a:ext>
            </a:extLst>
          </p:cNvPr>
          <p:cNvSpPr/>
          <p:nvPr/>
        </p:nvSpPr>
        <p:spPr>
          <a:xfrm>
            <a:off x="1733942" y="2543675"/>
            <a:ext cx="247259" cy="172528"/>
          </a:xfrm>
          <a:prstGeom prst="rightArrow">
            <a:avLst/>
          </a:prstGeom>
          <a:solidFill>
            <a:schemeClr val="accent6">
              <a:lumMod val="50000"/>
              <a:lumOff val="50000"/>
            </a:schemeClr>
          </a:solidFill>
          <a:ln>
            <a:solidFill>
              <a:schemeClr val="accent6">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9" name="Strelica: desno 8">
            <a:extLst>
              <a:ext uri="{FF2B5EF4-FFF2-40B4-BE49-F238E27FC236}">
                <a16:creationId xmlns:a16="http://schemas.microsoft.com/office/drawing/2014/main" id="{C6AF88A8-1A95-139A-F70A-99E85462E4E3}"/>
              </a:ext>
            </a:extLst>
          </p:cNvPr>
          <p:cNvSpPr/>
          <p:nvPr/>
        </p:nvSpPr>
        <p:spPr>
          <a:xfrm>
            <a:off x="1733942" y="3363018"/>
            <a:ext cx="247259" cy="172528"/>
          </a:xfrm>
          <a:prstGeom prst="rightArrow">
            <a:avLst/>
          </a:prstGeom>
          <a:solidFill>
            <a:schemeClr val="accent6">
              <a:lumMod val="50000"/>
              <a:lumOff val="50000"/>
            </a:schemeClr>
          </a:solidFill>
          <a:ln>
            <a:solidFill>
              <a:schemeClr val="accent6">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0" name="TekstniOkvir 9">
            <a:extLst>
              <a:ext uri="{FF2B5EF4-FFF2-40B4-BE49-F238E27FC236}">
                <a16:creationId xmlns:a16="http://schemas.microsoft.com/office/drawing/2014/main" id="{2DCE6802-BB8C-5C9E-54F7-A7A539E2D384}"/>
              </a:ext>
            </a:extLst>
          </p:cNvPr>
          <p:cNvSpPr txBox="1"/>
          <p:nvPr/>
        </p:nvSpPr>
        <p:spPr>
          <a:xfrm>
            <a:off x="-21551" y="4564974"/>
            <a:ext cx="3202292" cy="1015663"/>
          </a:xfrm>
          <a:prstGeom prst="rect">
            <a:avLst/>
          </a:prstGeom>
        </p:spPr>
        <p:txBody>
          <a:bodyPr wrap="square" rtlCol="0">
            <a:spAutoFit/>
          </a:bodyPr>
          <a:lstStyle/>
          <a:p>
            <a:pPr marL="0" indent="0">
              <a:lnSpc>
                <a:spcPct val="100000"/>
              </a:lnSpc>
              <a:spcBef>
                <a:spcPts val="0"/>
              </a:spcBef>
              <a:buFontTx/>
              <a:buNone/>
            </a:pPr>
            <a:r>
              <a:rPr lang="hr-HR" sz="1400" dirty="0">
                <a:solidFill>
                  <a:schemeClr val="accent6">
                    <a:lumMod val="50000"/>
                    <a:lumOff val="50000"/>
                  </a:schemeClr>
                </a:solidFill>
                <a:latin typeface="Posterama" panose="020B0504020200020000" pitchFamily="34" charset="0"/>
                <a:ea typeface="微软雅黑"/>
                <a:cs typeface="Posterama" panose="020B0504020200020000" pitchFamily="34" charset="0"/>
              </a:rPr>
              <a:t>BETULA projekt d.o.o</a:t>
            </a:r>
          </a:p>
          <a:p>
            <a:pPr marL="0" indent="0">
              <a:lnSpc>
                <a:spcPct val="100000"/>
              </a:lnSpc>
              <a:spcBef>
                <a:spcPts val="0"/>
              </a:spcBef>
              <a:buFontTx/>
              <a:buNone/>
            </a:pPr>
            <a:r>
              <a:rPr lang="hr-HR" sz="1400" dirty="0">
                <a:solidFill>
                  <a:schemeClr val="accent6">
                    <a:lumMod val="50000"/>
                    <a:lumOff val="50000"/>
                  </a:schemeClr>
                </a:solidFill>
                <a:latin typeface="Posterama" panose="020B0504020200020000" pitchFamily="34" charset="0"/>
                <a:ea typeface="微软雅黑"/>
                <a:cs typeface="Posterama" panose="020B0504020200020000" pitchFamily="34" charset="0"/>
              </a:rPr>
              <a:t>Ulica kralja Zvonimira 82</a:t>
            </a:r>
          </a:p>
          <a:p>
            <a:r>
              <a:rPr lang="hr-HR" sz="1400" dirty="0">
                <a:solidFill>
                  <a:schemeClr val="accent6">
                    <a:lumMod val="50000"/>
                    <a:lumOff val="50000"/>
                  </a:schemeClr>
                </a:solidFill>
                <a:latin typeface="Posterama" panose="020B0504020200020000" pitchFamily="34" charset="0"/>
                <a:ea typeface="微软雅黑"/>
                <a:cs typeface="Posterama" panose="020B0504020200020000" pitchFamily="34" charset="0"/>
              </a:rPr>
              <a:t>10 000 Zagreb, Hrvatska </a:t>
            </a:r>
            <a:br>
              <a:rPr lang="hr-HR" sz="1400" dirty="0">
                <a:solidFill>
                  <a:schemeClr val="accent6">
                    <a:lumMod val="50000"/>
                    <a:lumOff val="50000"/>
                  </a:schemeClr>
                </a:solidFill>
                <a:latin typeface="Posterama" panose="020B0504020200020000" pitchFamily="34" charset="0"/>
                <a:ea typeface="微软雅黑"/>
                <a:cs typeface="Posterama" panose="020B0504020200020000" pitchFamily="34" charset="0"/>
              </a:rPr>
            </a:br>
            <a:r>
              <a:rPr lang="hr-HR" sz="1400" dirty="0">
                <a:solidFill>
                  <a:schemeClr val="accent6">
                    <a:lumMod val="50000"/>
                    <a:lumOff val="50000"/>
                  </a:schemeClr>
                </a:solidFill>
                <a:latin typeface="Posterama" panose="020B0504020200020000" pitchFamily="34" charset="0"/>
                <a:ea typeface="微软雅黑"/>
                <a:cs typeface="Posterama" panose="020B0504020200020000" pitchFamily="34" charset="0"/>
              </a:rPr>
              <a:t>e-mail: </a:t>
            </a:r>
            <a:r>
              <a:rPr lang="en-US" sz="1400" dirty="0" err="1">
                <a:solidFill>
                  <a:schemeClr val="accent6">
                    <a:lumMod val="50000"/>
                    <a:lumOff val="50000"/>
                  </a:schemeClr>
                </a:solidFill>
                <a:latin typeface="Posterama" panose="020B0504020200020000" pitchFamily="34" charset="0"/>
                <a:ea typeface="微软雅黑"/>
                <a:cs typeface="Posterama" panose="020B0504020200020000" pitchFamily="34" charset="0"/>
                <a:hlinkClick r:id="rId3">
                  <a:extLst>
                    <a:ext uri="{A12FA001-AC4F-418D-AE19-62706E023703}">
                      <ahyp:hlinkClr xmlns:ahyp="http://schemas.microsoft.com/office/drawing/2018/hyperlinkcolor" val="tx"/>
                    </a:ext>
                  </a:extLst>
                </a:hlinkClick>
              </a:rPr>
              <a:t>ljiljana.sovic</a:t>
            </a:r>
            <a:r>
              <a:rPr lang="en-US" sz="1400" dirty="0">
                <a:solidFill>
                  <a:schemeClr val="accent6">
                    <a:lumMod val="50000"/>
                    <a:lumOff val="50000"/>
                  </a:schemeClr>
                </a:solidFill>
                <a:latin typeface="Posterama" panose="020B0504020200020000" pitchFamily="34" charset="0"/>
                <a:ea typeface="微软雅黑"/>
                <a:cs typeface="Posterama" panose="020B0504020200020000" pitchFamily="34" charset="0"/>
                <a:hlinkClick r:id="rId3">
                  <a:extLst>
                    <a:ext uri="{A12FA001-AC4F-418D-AE19-62706E023703}">
                      <ahyp:hlinkClr xmlns:ahyp="http://schemas.microsoft.com/office/drawing/2018/hyperlinkcolor" val="tx"/>
                    </a:ext>
                  </a:extLst>
                </a:hlinkClick>
              </a:rPr>
              <a:t>@</a:t>
            </a:r>
            <a:r>
              <a:rPr lang="hr-HR" sz="1400" dirty="0" err="1">
                <a:solidFill>
                  <a:schemeClr val="accent6">
                    <a:lumMod val="50000"/>
                    <a:lumOff val="50000"/>
                  </a:schemeClr>
                </a:solidFill>
                <a:latin typeface="Posterama" panose="020B0504020200020000" pitchFamily="34" charset="0"/>
                <a:ea typeface="微软雅黑"/>
                <a:cs typeface="Posterama" panose="020B0504020200020000" pitchFamily="34" charset="0"/>
                <a:hlinkClick r:id="rId3">
                  <a:extLst>
                    <a:ext uri="{A12FA001-AC4F-418D-AE19-62706E023703}">
                      <ahyp:hlinkClr xmlns:ahyp="http://schemas.microsoft.com/office/drawing/2018/hyperlinkcolor" val="tx"/>
                    </a:ext>
                  </a:extLst>
                </a:hlinkClick>
              </a:rPr>
              <a:t>blcph</a:t>
            </a:r>
            <a:r>
              <a:rPr lang="en-US" sz="1400" dirty="0">
                <a:solidFill>
                  <a:schemeClr val="accent6">
                    <a:lumMod val="50000"/>
                    <a:lumOff val="50000"/>
                  </a:schemeClr>
                </a:solidFill>
                <a:latin typeface="Posterama" panose="020B0504020200020000" pitchFamily="34" charset="0"/>
                <a:ea typeface="微软雅黑"/>
                <a:cs typeface="Posterama" panose="020B0504020200020000" pitchFamily="34" charset="0"/>
                <a:hlinkClick r:id="rId3">
                  <a:extLst>
                    <a:ext uri="{A12FA001-AC4F-418D-AE19-62706E023703}">
                      <ahyp:hlinkClr xmlns:ahyp="http://schemas.microsoft.com/office/drawing/2018/hyperlinkcolor" val="tx"/>
                    </a:ext>
                  </a:extLst>
                </a:hlinkClick>
              </a:rPr>
              <a:t>.com</a:t>
            </a:r>
            <a:r>
              <a:rPr lang="hr-HR" sz="1400" dirty="0">
                <a:solidFill>
                  <a:schemeClr val="accent6">
                    <a:lumMod val="50000"/>
                    <a:lumOff val="50000"/>
                  </a:schemeClr>
                </a:solidFill>
                <a:latin typeface="Posterama" panose="020B0504020200020000" pitchFamily="34" charset="0"/>
                <a:ea typeface="微软雅黑"/>
                <a:cs typeface="Posterama" panose="020B0504020200020000" pitchFamily="34" charset="0"/>
              </a:rPr>
              <a:t> </a:t>
            </a:r>
            <a:r>
              <a:rPr lang="hr-HR" sz="1800" dirty="0">
                <a:solidFill>
                  <a:prstClr val="white"/>
                </a:solidFill>
                <a:latin typeface="Posterama" panose="020B0504020200020000" pitchFamily="34" charset="0"/>
                <a:ea typeface="微软雅黑"/>
                <a:cs typeface="Posterama" panose="020B0504020200020000" pitchFamily="34" charset="0"/>
              </a:rPr>
              <a:t>. </a:t>
            </a:r>
            <a:endParaRPr lang="en-AT" sz="1800" dirty="0">
              <a:solidFill>
                <a:prstClr val="white"/>
              </a:solidFill>
              <a:latin typeface="Posterama" panose="020B0504020200020000" pitchFamily="34" charset="0"/>
              <a:ea typeface="微软雅黑"/>
              <a:cs typeface="Posterama" panose="020B0504020200020000" pitchFamily="34" charset="0"/>
            </a:endParaRPr>
          </a:p>
        </p:txBody>
      </p:sp>
      <p:sp>
        <p:nvSpPr>
          <p:cNvPr id="11" name="Footer Placeholder 3">
            <a:extLst>
              <a:ext uri="{FF2B5EF4-FFF2-40B4-BE49-F238E27FC236}">
                <a16:creationId xmlns:a16="http://schemas.microsoft.com/office/drawing/2014/main" id="{C059995A-747A-D195-EF65-6D4BC5687FD7}"/>
              </a:ext>
            </a:extLst>
          </p:cNvPr>
          <p:cNvSpPr txBox="1">
            <a:spLocks/>
          </p:cNvSpPr>
          <p:nvPr/>
        </p:nvSpPr>
        <p:spPr>
          <a:xfrm>
            <a:off x="539239" y="6521763"/>
            <a:ext cx="411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100" dirty="0">
                <a:solidFill>
                  <a:schemeClr val="accent6">
                    <a:lumMod val="50000"/>
                    <a:lumOff val="50000"/>
                  </a:schemeClr>
                </a:solidFill>
              </a:rPr>
              <a:t>Ponuda obveznica – BETULA projekt d.o.o. </a:t>
            </a:r>
            <a:endParaRPr lang="en-US" sz="1100" dirty="0">
              <a:solidFill>
                <a:schemeClr val="accent6">
                  <a:lumMod val="50000"/>
                  <a:lumOff val="50000"/>
                </a:schemeClr>
              </a:solidFill>
            </a:endParaRPr>
          </a:p>
        </p:txBody>
      </p:sp>
      <p:pic>
        <p:nvPicPr>
          <p:cNvPr id="2" name="Slika 1">
            <a:extLst>
              <a:ext uri="{FF2B5EF4-FFF2-40B4-BE49-F238E27FC236}">
                <a16:creationId xmlns:a16="http://schemas.microsoft.com/office/drawing/2014/main" id="{010B76A2-6C91-ABA4-8C43-2516E92AA6F0}"/>
              </a:ext>
            </a:extLst>
          </p:cNvPr>
          <p:cNvPicPr>
            <a:picLocks noChangeAspect="1"/>
          </p:cNvPicPr>
          <p:nvPr/>
        </p:nvPicPr>
        <p:blipFill>
          <a:blip r:embed="rId4"/>
          <a:stretch>
            <a:fillRect/>
          </a:stretch>
        </p:blipFill>
        <p:spPr>
          <a:xfrm>
            <a:off x="14442" y="6276116"/>
            <a:ext cx="573074" cy="573074"/>
          </a:xfrm>
          <a:prstGeom prst="rect">
            <a:avLst/>
          </a:prstGeom>
        </p:spPr>
      </p:pic>
    </p:spTree>
    <p:extLst>
      <p:ext uri="{BB962C8B-B14F-4D97-AF65-F5344CB8AC3E}">
        <p14:creationId xmlns:p14="http://schemas.microsoft.com/office/powerpoint/2010/main" val="307528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82179-C6E1-9842-AC79-9B50475CECA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240684B-AB06-8ABA-C37E-A799168E73BB}"/>
              </a:ext>
            </a:extLst>
          </p:cNvPr>
          <p:cNvSpPr>
            <a:spLocks noGrp="1"/>
          </p:cNvSpPr>
          <p:nvPr>
            <p:ph type="sldNum" sz="quarter" idx="55"/>
          </p:nvPr>
        </p:nvSpPr>
        <p:spPr/>
        <p:txBody>
          <a:bodyPr/>
          <a:lstStyle/>
          <a:p>
            <a:fld id="{47FEACEE-25B4-4A2D-B147-27296E36371D}" type="slidenum">
              <a:rPr lang="en-US" altLang="zh-CN" noProof="0" smtClean="0">
                <a:solidFill>
                  <a:schemeClr val="tx1">
                    <a:lumMod val="50000"/>
                    <a:lumOff val="50000"/>
                  </a:schemeClr>
                </a:solidFill>
              </a:rPr>
              <a:pPr/>
              <a:t>2</a:t>
            </a:fld>
            <a:endParaRPr lang="en-US" altLang="zh-CN" noProof="0" dirty="0">
              <a:solidFill>
                <a:schemeClr val="tx1">
                  <a:lumMod val="50000"/>
                  <a:lumOff val="50000"/>
                </a:schemeClr>
              </a:solidFill>
            </a:endParaRPr>
          </a:p>
        </p:txBody>
      </p:sp>
      <p:sp>
        <p:nvSpPr>
          <p:cNvPr id="22" name="Freeform: Shape 11">
            <a:extLst>
              <a:ext uri="{FF2B5EF4-FFF2-40B4-BE49-F238E27FC236}">
                <a16:creationId xmlns:a16="http://schemas.microsoft.com/office/drawing/2014/main" id="{36033EC3-D873-0FE8-EDD7-CC4DBAA6CDB4}"/>
              </a:ext>
              <a:ext uri="{C183D7F6-B498-43B3-948B-1728B52AA6E4}">
                <adec:decorative xmlns:adec="http://schemas.microsoft.com/office/drawing/2017/decorative" val="1"/>
              </a:ext>
            </a:extLst>
          </p:cNvPr>
          <p:cNvSpPr/>
          <p:nvPr/>
        </p:nvSpPr>
        <p:spPr>
          <a:xfrm>
            <a:off x="636140" y="4653219"/>
            <a:ext cx="1612090" cy="18007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accent6">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4" name="Freeform: Shape 11">
            <a:extLst>
              <a:ext uri="{FF2B5EF4-FFF2-40B4-BE49-F238E27FC236}">
                <a16:creationId xmlns:a16="http://schemas.microsoft.com/office/drawing/2014/main" id="{3B9046D7-97AA-B0A2-60A2-DD86645A6539}"/>
              </a:ext>
              <a:ext uri="{C183D7F6-B498-43B3-948B-1728B52AA6E4}">
                <adec:decorative xmlns:adec="http://schemas.microsoft.com/office/drawing/2017/decorative" val="1"/>
              </a:ext>
            </a:extLst>
          </p:cNvPr>
          <p:cNvSpPr/>
          <p:nvPr/>
        </p:nvSpPr>
        <p:spPr>
          <a:xfrm>
            <a:off x="2720831" y="4678661"/>
            <a:ext cx="1612090" cy="18007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accent6">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7" name="Freeform: Shape 11">
            <a:extLst>
              <a:ext uri="{FF2B5EF4-FFF2-40B4-BE49-F238E27FC236}">
                <a16:creationId xmlns:a16="http://schemas.microsoft.com/office/drawing/2014/main" id="{74A25440-B263-C976-0E44-9159A9EE005A}"/>
              </a:ext>
              <a:ext uri="{C183D7F6-B498-43B3-948B-1728B52AA6E4}">
                <adec:decorative xmlns:adec="http://schemas.microsoft.com/office/drawing/2017/decorative" val="1"/>
              </a:ext>
            </a:extLst>
          </p:cNvPr>
          <p:cNvSpPr/>
          <p:nvPr/>
        </p:nvSpPr>
        <p:spPr>
          <a:xfrm>
            <a:off x="4812978" y="4677234"/>
            <a:ext cx="1568473" cy="178534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accent6">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33" name="Freeform: Shape 11">
            <a:extLst>
              <a:ext uri="{FF2B5EF4-FFF2-40B4-BE49-F238E27FC236}">
                <a16:creationId xmlns:a16="http://schemas.microsoft.com/office/drawing/2014/main" id="{73411091-E615-EB26-D9C5-BDD60BA1C5D1}"/>
              </a:ext>
              <a:ext uri="{C183D7F6-B498-43B3-948B-1728B52AA6E4}">
                <adec:decorative xmlns:adec="http://schemas.microsoft.com/office/drawing/2017/decorative" val="1"/>
              </a:ext>
            </a:extLst>
          </p:cNvPr>
          <p:cNvSpPr/>
          <p:nvPr/>
        </p:nvSpPr>
        <p:spPr>
          <a:xfrm rot="10800000">
            <a:off x="6877009" y="4704103"/>
            <a:ext cx="1552051" cy="172561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accent6">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15" name="Title 5">
            <a:extLst>
              <a:ext uri="{FF2B5EF4-FFF2-40B4-BE49-F238E27FC236}">
                <a16:creationId xmlns:a16="http://schemas.microsoft.com/office/drawing/2014/main" id="{7BEF1401-9B08-34F6-C303-890288683BFB}"/>
              </a:ext>
            </a:extLst>
          </p:cNvPr>
          <p:cNvSpPr>
            <a:spLocks noGrp="1"/>
          </p:cNvSpPr>
          <p:nvPr>
            <p:ph type="title"/>
          </p:nvPr>
        </p:nvSpPr>
        <p:spPr>
          <a:xfrm>
            <a:off x="449970" y="211489"/>
            <a:ext cx="9823998" cy="626712"/>
          </a:xfrm>
        </p:spPr>
        <p:txBody>
          <a:bodyPr/>
          <a:lstStyle/>
          <a:p>
            <a:r>
              <a:rPr lang="hr-HR" altLang="zh-CN" dirty="0">
                <a:solidFill>
                  <a:schemeClr val="accent6">
                    <a:lumMod val="50000"/>
                    <a:lumOff val="50000"/>
                  </a:schemeClr>
                </a:solidFill>
              </a:rPr>
              <a:t>Investicijska prilika</a:t>
            </a:r>
            <a:endParaRPr lang="en-US" dirty="0">
              <a:solidFill>
                <a:schemeClr val="accent6">
                  <a:lumMod val="50000"/>
                  <a:lumOff val="50000"/>
                </a:schemeClr>
              </a:solidFill>
            </a:endParaRPr>
          </a:p>
        </p:txBody>
      </p:sp>
      <p:sp>
        <p:nvSpPr>
          <p:cNvPr id="16" name="Text Placeholder 28">
            <a:extLst>
              <a:ext uri="{FF2B5EF4-FFF2-40B4-BE49-F238E27FC236}">
                <a16:creationId xmlns:a16="http://schemas.microsoft.com/office/drawing/2014/main" id="{B1B1CE24-9105-D3F5-DE84-CB98C108A22C}"/>
              </a:ext>
            </a:extLst>
          </p:cNvPr>
          <p:cNvSpPr txBox="1">
            <a:spLocks/>
          </p:cNvSpPr>
          <p:nvPr/>
        </p:nvSpPr>
        <p:spPr>
          <a:xfrm>
            <a:off x="162782" y="898485"/>
            <a:ext cx="8930418" cy="25436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0070C0"/>
              </a:buClr>
            </a:pPr>
            <a:r>
              <a:rPr lang="hr-HR" altLang="zh-CN" sz="1500" dirty="0">
                <a:solidFill>
                  <a:schemeClr val="bg1">
                    <a:lumMod val="50000"/>
                  </a:schemeClr>
                </a:solidFill>
              </a:rPr>
              <a:t>BETULA projekt d.o.o. pokreće ambiciozan investicijski ciklus kroz izdavanje obveznica u ukupnom iznosu od 2 milijuna eura. </a:t>
            </a:r>
          </a:p>
          <a:p>
            <a:pPr algn="just">
              <a:buClr>
                <a:srgbClr val="0070C0"/>
              </a:buClr>
            </a:pPr>
            <a:r>
              <a:rPr lang="hr-HR" altLang="zh-CN" sz="1500" dirty="0">
                <a:solidFill>
                  <a:schemeClr val="bg1">
                    <a:lumMod val="50000"/>
                  </a:schemeClr>
                </a:solidFill>
              </a:rPr>
              <a:t>Prikupljena sredstva bit će usmjerena na dovršetak istraživanja i razvoja, te komercijalizaciju inovativne patentno zaštićene tehnologije u farmaceutskoj industriji, s ciljem unapređenja učinkovitosti i sigurnosti proizvoda, te održivosti farmaceutskih procesa.</a:t>
            </a:r>
          </a:p>
          <a:p>
            <a:pPr algn="just">
              <a:buClr>
                <a:srgbClr val="0070C0"/>
              </a:buClr>
            </a:pPr>
            <a:r>
              <a:rPr lang="hr-HR" altLang="zh-CN" sz="1500" dirty="0">
                <a:solidFill>
                  <a:schemeClr val="bg1">
                    <a:lumMod val="50000"/>
                  </a:schemeClr>
                </a:solidFill>
              </a:rPr>
              <a:t>Ovaj projekt predstavlja značajan iskorak u industrijskom sektoru, a ulaganje u njega donosi potencijal za konkurentsku prednost na globalnom tržištu </a:t>
            </a:r>
            <a:r>
              <a:rPr lang="hr-HR" altLang="zh-CN" sz="1500" dirty="0">
                <a:solidFill>
                  <a:schemeClr val="tx1">
                    <a:lumMod val="50000"/>
                    <a:lumOff val="50000"/>
                  </a:schemeClr>
                </a:solidFill>
              </a:rPr>
              <a:t>te stvaranje dugoročne vrijednosti za investitore. </a:t>
            </a:r>
          </a:p>
          <a:p>
            <a:pPr algn="just">
              <a:buClr>
                <a:srgbClr val="0070C0"/>
              </a:buClr>
            </a:pPr>
            <a:r>
              <a:rPr lang="hr-HR" altLang="zh-CN" sz="1500" dirty="0">
                <a:solidFill>
                  <a:schemeClr val="tx1">
                    <a:lumMod val="50000"/>
                    <a:lumOff val="50000"/>
                  </a:schemeClr>
                </a:solidFill>
              </a:rPr>
              <a:t>Velika farmaceutska industrija iskazala je interes za navedenu tehnologiju te traži da se provede pilot studija. </a:t>
            </a:r>
            <a:endParaRPr lang="en-US" altLang="zh-CN" sz="1500" dirty="0">
              <a:solidFill>
                <a:schemeClr val="tx1">
                  <a:lumMod val="50000"/>
                  <a:lumOff val="50000"/>
                </a:schemeClr>
              </a:solidFill>
            </a:endParaRPr>
          </a:p>
        </p:txBody>
      </p:sp>
      <p:pic>
        <p:nvPicPr>
          <p:cNvPr id="29" name="Grafika 28" descr="Coins with solid fill">
            <a:extLst>
              <a:ext uri="{FF2B5EF4-FFF2-40B4-BE49-F238E27FC236}">
                <a16:creationId xmlns:a16="http://schemas.microsoft.com/office/drawing/2014/main" id="{B85464DA-663C-EAE8-E1D3-724175A7F7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1282" y="3685082"/>
            <a:ext cx="914400" cy="914400"/>
          </a:xfrm>
          <a:prstGeom prst="rect">
            <a:avLst/>
          </a:prstGeom>
        </p:spPr>
      </p:pic>
      <p:pic>
        <p:nvPicPr>
          <p:cNvPr id="32" name="Grafika 31" descr="Euro with solid fill">
            <a:extLst>
              <a:ext uri="{FF2B5EF4-FFF2-40B4-BE49-F238E27FC236}">
                <a16:creationId xmlns:a16="http://schemas.microsoft.com/office/drawing/2014/main" id="{4104DF93-BE63-6587-7E64-58A384007D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70471" y="4078444"/>
            <a:ext cx="365125" cy="365125"/>
          </a:xfrm>
          <a:prstGeom prst="rect">
            <a:avLst/>
          </a:prstGeom>
        </p:spPr>
      </p:pic>
      <p:pic>
        <p:nvPicPr>
          <p:cNvPr id="37" name="Grafika 36" descr="Piggy Bank outline">
            <a:extLst>
              <a:ext uri="{FF2B5EF4-FFF2-40B4-BE49-F238E27FC236}">
                <a16:creationId xmlns:a16="http://schemas.microsoft.com/office/drawing/2014/main" id="{782F8068-993B-B8B6-0556-26107ED398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39497" y="3772364"/>
            <a:ext cx="914400" cy="914400"/>
          </a:xfrm>
          <a:prstGeom prst="rect">
            <a:avLst/>
          </a:prstGeom>
        </p:spPr>
      </p:pic>
      <p:pic>
        <p:nvPicPr>
          <p:cNvPr id="40" name="Grafika 39" descr="Daily calendar outline">
            <a:extLst>
              <a:ext uri="{FF2B5EF4-FFF2-40B4-BE49-F238E27FC236}">
                <a16:creationId xmlns:a16="http://schemas.microsoft.com/office/drawing/2014/main" id="{454C7054-F4D7-AB0E-A622-E39FAC2C148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09588" y="3727865"/>
            <a:ext cx="914400" cy="914400"/>
          </a:xfrm>
          <a:prstGeom prst="rect">
            <a:avLst/>
          </a:prstGeom>
        </p:spPr>
      </p:pic>
      <p:pic>
        <p:nvPicPr>
          <p:cNvPr id="42" name="Grafika 41" descr="Open hand outline">
            <a:extLst>
              <a:ext uri="{FF2B5EF4-FFF2-40B4-BE49-F238E27FC236}">
                <a16:creationId xmlns:a16="http://schemas.microsoft.com/office/drawing/2014/main" id="{13982B18-4A04-7E67-C636-6A20D8687D8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52305" y="3845071"/>
            <a:ext cx="914400" cy="914400"/>
          </a:xfrm>
          <a:prstGeom prst="rect">
            <a:avLst/>
          </a:prstGeom>
        </p:spPr>
      </p:pic>
      <p:sp>
        <p:nvSpPr>
          <p:cNvPr id="47" name="TekstniOkvir 46">
            <a:extLst>
              <a:ext uri="{FF2B5EF4-FFF2-40B4-BE49-F238E27FC236}">
                <a16:creationId xmlns:a16="http://schemas.microsoft.com/office/drawing/2014/main" id="{404D6A6E-ECBF-B16A-E5FA-5D97E47E4B38}"/>
              </a:ext>
            </a:extLst>
          </p:cNvPr>
          <p:cNvSpPr txBox="1"/>
          <p:nvPr/>
        </p:nvSpPr>
        <p:spPr>
          <a:xfrm>
            <a:off x="628612" y="4907264"/>
            <a:ext cx="1545167" cy="646331"/>
          </a:xfrm>
          <a:prstGeom prst="rect">
            <a:avLst/>
          </a:prstGeom>
        </p:spPr>
        <p:txBody>
          <a:bodyPr wrap="square" rtlCol="0">
            <a:spAutoFit/>
          </a:bodyPr>
          <a:lstStyle/>
          <a:p>
            <a:pPr marL="0" indent="0" algn="ctr">
              <a:lnSpc>
                <a:spcPct val="100000"/>
              </a:lnSpc>
              <a:spcBef>
                <a:spcPts val="0"/>
              </a:spcBef>
              <a:buFontTx/>
              <a:buNone/>
            </a:pPr>
            <a:r>
              <a:rPr lang="hr-HR" sz="1800" b="1" dirty="0">
                <a:solidFill>
                  <a:schemeClr val="accent6">
                    <a:lumMod val="50000"/>
                    <a:lumOff val="50000"/>
                  </a:schemeClr>
                </a:solidFill>
                <a:latin typeface="Posterama" panose="020B0504020200020000" pitchFamily="34" charset="0"/>
                <a:ea typeface="微软雅黑"/>
                <a:cs typeface="Posterama" panose="020B0504020200020000" pitchFamily="34" charset="0"/>
              </a:rPr>
              <a:t>Ponuda obveznica </a:t>
            </a:r>
            <a:endParaRPr lang="en-AT" sz="1800" b="1" dirty="0">
              <a:solidFill>
                <a:schemeClr val="accent6">
                  <a:lumMod val="50000"/>
                  <a:lumOff val="50000"/>
                </a:schemeClr>
              </a:solidFill>
              <a:latin typeface="Posterama" panose="020B0504020200020000" pitchFamily="34" charset="0"/>
              <a:ea typeface="微软雅黑"/>
              <a:cs typeface="Posterama" panose="020B0504020200020000" pitchFamily="34" charset="0"/>
            </a:endParaRPr>
          </a:p>
        </p:txBody>
      </p:sp>
      <p:sp>
        <p:nvSpPr>
          <p:cNvPr id="48" name="TekstniOkvir 47">
            <a:extLst>
              <a:ext uri="{FF2B5EF4-FFF2-40B4-BE49-F238E27FC236}">
                <a16:creationId xmlns:a16="http://schemas.microsoft.com/office/drawing/2014/main" id="{3053C5B1-F434-214D-BDC3-133A941F26BB}"/>
              </a:ext>
            </a:extLst>
          </p:cNvPr>
          <p:cNvSpPr txBox="1"/>
          <p:nvPr/>
        </p:nvSpPr>
        <p:spPr>
          <a:xfrm>
            <a:off x="807922" y="5607332"/>
            <a:ext cx="1186543" cy="477054"/>
          </a:xfrm>
          <a:prstGeom prst="rect">
            <a:avLst/>
          </a:prstGeom>
        </p:spPr>
        <p:txBody>
          <a:bodyPr wrap="none" rtlCol="0">
            <a:spAutoFit/>
          </a:bodyPr>
          <a:lstStyle/>
          <a:p>
            <a:pPr marL="0" indent="0" algn="ctr">
              <a:lnSpc>
                <a:spcPct val="100000"/>
              </a:lnSpc>
              <a:spcBef>
                <a:spcPts val="0"/>
              </a:spcBef>
              <a:buFontTx/>
              <a:buNone/>
            </a:pPr>
            <a:r>
              <a:rPr lang="hr-HR" sz="2500" b="1" dirty="0">
                <a:solidFill>
                  <a:schemeClr val="tx1">
                    <a:lumMod val="50000"/>
                    <a:lumOff val="50000"/>
                  </a:schemeClr>
                </a:solidFill>
                <a:latin typeface="Posterama" panose="020B0504020200020000" pitchFamily="34" charset="0"/>
                <a:ea typeface="微软雅黑"/>
                <a:cs typeface="Posterama" panose="020B0504020200020000" pitchFamily="34" charset="0"/>
              </a:rPr>
              <a:t>€2,0M</a:t>
            </a:r>
            <a:endParaRPr lang="en-AT" sz="2500" b="1" dirty="0">
              <a:solidFill>
                <a:schemeClr val="tx1">
                  <a:lumMod val="50000"/>
                  <a:lumOff val="50000"/>
                </a:schemeClr>
              </a:solidFill>
              <a:latin typeface="Posterama" panose="020B0504020200020000" pitchFamily="34" charset="0"/>
              <a:ea typeface="微软雅黑"/>
              <a:cs typeface="Posterama" panose="020B0504020200020000" pitchFamily="34" charset="0"/>
            </a:endParaRPr>
          </a:p>
        </p:txBody>
      </p:sp>
      <p:sp>
        <p:nvSpPr>
          <p:cNvPr id="49" name="TekstniOkvir 48">
            <a:extLst>
              <a:ext uri="{FF2B5EF4-FFF2-40B4-BE49-F238E27FC236}">
                <a16:creationId xmlns:a16="http://schemas.microsoft.com/office/drawing/2014/main" id="{C90793B6-EFD4-45A0-9694-495D6A23BA92}"/>
              </a:ext>
            </a:extLst>
          </p:cNvPr>
          <p:cNvSpPr txBox="1"/>
          <p:nvPr/>
        </p:nvSpPr>
        <p:spPr>
          <a:xfrm>
            <a:off x="2754294" y="4922838"/>
            <a:ext cx="1545167" cy="646331"/>
          </a:xfrm>
          <a:prstGeom prst="rect">
            <a:avLst/>
          </a:prstGeom>
        </p:spPr>
        <p:txBody>
          <a:bodyPr wrap="square" rtlCol="0">
            <a:spAutoFit/>
          </a:bodyPr>
          <a:lstStyle/>
          <a:p>
            <a:pPr marL="0" indent="0" algn="ctr">
              <a:lnSpc>
                <a:spcPct val="100000"/>
              </a:lnSpc>
              <a:spcBef>
                <a:spcPts val="0"/>
              </a:spcBef>
              <a:buFontTx/>
              <a:buNone/>
            </a:pPr>
            <a:r>
              <a:rPr lang="hr-HR" b="1" dirty="0">
                <a:solidFill>
                  <a:schemeClr val="accent6">
                    <a:lumMod val="50000"/>
                    <a:lumOff val="50000"/>
                  </a:schemeClr>
                </a:solidFill>
                <a:latin typeface="Posterama" panose="020B0504020200020000" pitchFamily="34" charset="0"/>
                <a:ea typeface="微软雅黑"/>
                <a:cs typeface="Posterama" panose="020B0504020200020000" pitchFamily="34" charset="0"/>
              </a:rPr>
              <a:t>Kamatna stopa </a:t>
            </a:r>
            <a:endParaRPr lang="en-AT" sz="1800" b="1" dirty="0">
              <a:solidFill>
                <a:schemeClr val="accent6">
                  <a:lumMod val="50000"/>
                  <a:lumOff val="50000"/>
                </a:schemeClr>
              </a:solidFill>
              <a:latin typeface="Posterama" panose="020B0504020200020000" pitchFamily="34" charset="0"/>
              <a:ea typeface="微软雅黑"/>
              <a:cs typeface="Posterama" panose="020B0504020200020000" pitchFamily="34" charset="0"/>
            </a:endParaRPr>
          </a:p>
        </p:txBody>
      </p:sp>
      <p:sp>
        <p:nvSpPr>
          <p:cNvPr id="51" name="TekstniOkvir 50">
            <a:extLst>
              <a:ext uri="{FF2B5EF4-FFF2-40B4-BE49-F238E27FC236}">
                <a16:creationId xmlns:a16="http://schemas.microsoft.com/office/drawing/2014/main" id="{E7BD0CB9-0471-AB0B-D0D7-C40C904A187F}"/>
              </a:ext>
            </a:extLst>
          </p:cNvPr>
          <p:cNvSpPr txBox="1"/>
          <p:nvPr/>
        </p:nvSpPr>
        <p:spPr>
          <a:xfrm>
            <a:off x="3155542" y="5629453"/>
            <a:ext cx="683200" cy="630942"/>
          </a:xfrm>
          <a:prstGeom prst="rect">
            <a:avLst/>
          </a:prstGeom>
        </p:spPr>
        <p:txBody>
          <a:bodyPr wrap="none" rtlCol="0">
            <a:spAutoFit/>
          </a:bodyPr>
          <a:lstStyle/>
          <a:p>
            <a:pPr marL="0" indent="0" algn="ctr">
              <a:lnSpc>
                <a:spcPct val="100000"/>
              </a:lnSpc>
              <a:spcBef>
                <a:spcPts val="0"/>
              </a:spcBef>
              <a:buFontTx/>
              <a:buNone/>
            </a:pPr>
            <a:r>
              <a:rPr lang="hr-HR" sz="2500" b="1" dirty="0">
                <a:solidFill>
                  <a:schemeClr val="tx1">
                    <a:lumMod val="50000"/>
                    <a:lumOff val="50000"/>
                  </a:schemeClr>
                </a:solidFill>
                <a:latin typeface="Posterama" panose="020B0504020200020000" pitchFamily="34" charset="0"/>
                <a:ea typeface="微软雅黑"/>
                <a:cs typeface="Posterama" panose="020B0504020200020000" pitchFamily="34" charset="0"/>
              </a:rPr>
              <a:t>8%</a:t>
            </a:r>
          </a:p>
          <a:p>
            <a:pPr marL="0" indent="0" algn="ctr">
              <a:lnSpc>
                <a:spcPct val="100000"/>
              </a:lnSpc>
              <a:spcBef>
                <a:spcPts val="0"/>
              </a:spcBef>
              <a:buFontTx/>
              <a:buNone/>
            </a:pPr>
            <a:r>
              <a:rPr lang="hr-HR" sz="1000" dirty="0">
                <a:solidFill>
                  <a:schemeClr val="tx1">
                    <a:lumMod val="50000"/>
                    <a:lumOff val="50000"/>
                  </a:schemeClr>
                </a:solidFill>
                <a:latin typeface="Posterama" panose="020B0504020200020000" pitchFamily="34" charset="0"/>
                <a:ea typeface="微软雅黑"/>
                <a:cs typeface="Posterama" panose="020B0504020200020000" pitchFamily="34" charset="0"/>
              </a:rPr>
              <a:t>godišnje</a:t>
            </a:r>
            <a:endParaRPr lang="en-AT" sz="1000" dirty="0">
              <a:solidFill>
                <a:schemeClr val="tx1">
                  <a:lumMod val="50000"/>
                  <a:lumOff val="50000"/>
                </a:schemeClr>
              </a:solidFill>
              <a:latin typeface="Posterama" panose="020B0504020200020000" pitchFamily="34" charset="0"/>
              <a:ea typeface="微软雅黑"/>
              <a:cs typeface="Posterama" panose="020B0504020200020000" pitchFamily="34" charset="0"/>
            </a:endParaRPr>
          </a:p>
        </p:txBody>
      </p:sp>
      <p:sp>
        <p:nvSpPr>
          <p:cNvPr id="55" name="TekstniOkvir 54">
            <a:extLst>
              <a:ext uri="{FF2B5EF4-FFF2-40B4-BE49-F238E27FC236}">
                <a16:creationId xmlns:a16="http://schemas.microsoft.com/office/drawing/2014/main" id="{0DB4EDEF-A78D-A176-C5D1-F821D7D65B41}"/>
              </a:ext>
            </a:extLst>
          </p:cNvPr>
          <p:cNvSpPr txBox="1"/>
          <p:nvPr/>
        </p:nvSpPr>
        <p:spPr>
          <a:xfrm>
            <a:off x="3280547" y="3590072"/>
            <a:ext cx="751506" cy="630942"/>
          </a:xfrm>
          <a:prstGeom prst="rect">
            <a:avLst/>
          </a:prstGeom>
        </p:spPr>
        <p:txBody>
          <a:bodyPr wrap="square" rtlCol="0">
            <a:spAutoFit/>
          </a:bodyPr>
          <a:lstStyle/>
          <a:p>
            <a:pPr marL="0" indent="0" algn="ctr">
              <a:lnSpc>
                <a:spcPct val="100000"/>
              </a:lnSpc>
              <a:spcBef>
                <a:spcPts val="0"/>
              </a:spcBef>
              <a:buFontTx/>
              <a:buNone/>
            </a:pPr>
            <a:r>
              <a:rPr lang="hr-HR" sz="3500" dirty="0">
                <a:solidFill>
                  <a:schemeClr val="tx1">
                    <a:lumMod val="50000"/>
                    <a:lumOff val="50000"/>
                  </a:schemeClr>
                </a:solidFill>
                <a:latin typeface="Posterama" panose="020B0504020200020000" pitchFamily="34" charset="0"/>
                <a:ea typeface="微软雅黑"/>
                <a:cs typeface="Posterama" panose="020B0504020200020000" pitchFamily="34" charset="0"/>
              </a:rPr>
              <a:t>%</a:t>
            </a:r>
            <a:endParaRPr lang="en-AT" sz="3500" dirty="0">
              <a:solidFill>
                <a:schemeClr val="tx1">
                  <a:lumMod val="50000"/>
                  <a:lumOff val="50000"/>
                </a:schemeClr>
              </a:solidFill>
              <a:latin typeface="Posterama" panose="020B0504020200020000" pitchFamily="34" charset="0"/>
              <a:ea typeface="微软雅黑"/>
              <a:cs typeface="Posterama" panose="020B0504020200020000" pitchFamily="34" charset="0"/>
            </a:endParaRPr>
          </a:p>
        </p:txBody>
      </p:sp>
      <p:sp>
        <p:nvSpPr>
          <p:cNvPr id="56" name="TekstniOkvir 55">
            <a:extLst>
              <a:ext uri="{FF2B5EF4-FFF2-40B4-BE49-F238E27FC236}">
                <a16:creationId xmlns:a16="http://schemas.microsoft.com/office/drawing/2014/main" id="{D4A671AF-2886-7445-FAB2-D3FEA8500691}"/>
              </a:ext>
            </a:extLst>
          </p:cNvPr>
          <p:cNvSpPr txBox="1"/>
          <p:nvPr/>
        </p:nvSpPr>
        <p:spPr>
          <a:xfrm>
            <a:off x="6861508" y="4927944"/>
            <a:ext cx="1545167" cy="646331"/>
          </a:xfrm>
          <a:prstGeom prst="rect">
            <a:avLst/>
          </a:prstGeom>
        </p:spPr>
        <p:txBody>
          <a:bodyPr wrap="square" rtlCol="0">
            <a:spAutoFit/>
          </a:bodyPr>
          <a:lstStyle/>
          <a:p>
            <a:pPr marL="0" indent="0" algn="ctr">
              <a:lnSpc>
                <a:spcPct val="100000"/>
              </a:lnSpc>
              <a:spcBef>
                <a:spcPts val="0"/>
              </a:spcBef>
              <a:buFontTx/>
              <a:buNone/>
            </a:pPr>
            <a:r>
              <a:rPr lang="hr-HR" sz="1800" b="1" dirty="0">
                <a:solidFill>
                  <a:schemeClr val="accent6">
                    <a:lumMod val="50000"/>
                    <a:lumOff val="50000"/>
                  </a:schemeClr>
                </a:solidFill>
                <a:latin typeface="Posterama" panose="020B0504020200020000" pitchFamily="34" charset="0"/>
                <a:ea typeface="微软雅黑"/>
                <a:cs typeface="Posterama" panose="020B0504020200020000" pitchFamily="34" charset="0"/>
              </a:rPr>
              <a:t>Minimalni </a:t>
            </a:r>
          </a:p>
          <a:p>
            <a:pPr marL="0" indent="0" algn="ctr">
              <a:lnSpc>
                <a:spcPct val="100000"/>
              </a:lnSpc>
              <a:spcBef>
                <a:spcPts val="0"/>
              </a:spcBef>
              <a:buFontTx/>
              <a:buNone/>
            </a:pPr>
            <a:r>
              <a:rPr lang="hr-HR" b="1" dirty="0">
                <a:solidFill>
                  <a:schemeClr val="accent6">
                    <a:lumMod val="50000"/>
                    <a:lumOff val="50000"/>
                  </a:schemeClr>
                </a:solidFill>
                <a:latin typeface="Posterama" panose="020B0504020200020000" pitchFamily="34" charset="0"/>
                <a:ea typeface="微软雅黑"/>
                <a:cs typeface="Posterama" panose="020B0504020200020000" pitchFamily="34" charset="0"/>
              </a:rPr>
              <a:t>iznos</a:t>
            </a:r>
          </a:p>
        </p:txBody>
      </p:sp>
      <p:sp>
        <p:nvSpPr>
          <p:cNvPr id="57" name="TekstniOkvir 56">
            <a:extLst>
              <a:ext uri="{FF2B5EF4-FFF2-40B4-BE49-F238E27FC236}">
                <a16:creationId xmlns:a16="http://schemas.microsoft.com/office/drawing/2014/main" id="{58DB997F-0573-310E-BC8A-9348ADCD5EE9}"/>
              </a:ext>
            </a:extLst>
          </p:cNvPr>
          <p:cNvSpPr txBox="1"/>
          <p:nvPr/>
        </p:nvSpPr>
        <p:spPr>
          <a:xfrm>
            <a:off x="4852869" y="5628460"/>
            <a:ext cx="1540807" cy="477054"/>
          </a:xfrm>
          <a:prstGeom prst="rect">
            <a:avLst/>
          </a:prstGeom>
        </p:spPr>
        <p:txBody>
          <a:bodyPr wrap="none" rtlCol="0">
            <a:spAutoFit/>
          </a:bodyPr>
          <a:lstStyle/>
          <a:p>
            <a:pPr marL="0" indent="0" algn="ctr">
              <a:lnSpc>
                <a:spcPct val="100000"/>
              </a:lnSpc>
              <a:spcBef>
                <a:spcPts val="0"/>
              </a:spcBef>
              <a:buFontTx/>
              <a:buNone/>
            </a:pPr>
            <a:r>
              <a:rPr lang="hr-HR" sz="2500" b="1" dirty="0">
                <a:solidFill>
                  <a:schemeClr val="tx1">
                    <a:lumMod val="50000"/>
                    <a:lumOff val="50000"/>
                  </a:schemeClr>
                </a:solidFill>
                <a:latin typeface="Posterama" panose="020B0504020200020000" pitchFamily="34" charset="0"/>
                <a:ea typeface="微软雅黑"/>
                <a:cs typeface="Posterama" panose="020B0504020200020000" pitchFamily="34" charset="0"/>
              </a:rPr>
              <a:t>3 godine</a:t>
            </a:r>
            <a:endParaRPr lang="en-AT" sz="1000" dirty="0">
              <a:solidFill>
                <a:schemeClr val="tx1">
                  <a:lumMod val="50000"/>
                  <a:lumOff val="50000"/>
                </a:schemeClr>
              </a:solidFill>
              <a:latin typeface="Posterama" panose="020B0504020200020000" pitchFamily="34" charset="0"/>
              <a:ea typeface="微软雅黑"/>
              <a:cs typeface="Posterama" panose="020B0504020200020000" pitchFamily="34" charset="0"/>
            </a:endParaRPr>
          </a:p>
        </p:txBody>
      </p:sp>
      <p:sp>
        <p:nvSpPr>
          <p:cNvPr id="62" name="TekstniOkvir 61">
            <a:extLst>
              <a:ext uri="{FF2B5EF4-FFF2-40B4-BE49-F238E27FC236}">
                <a16:creationId xmlns:a16="http://schemas.microsoft.com/office/drawing/2014/main" id="{EB2B289B-84CE-7CCD-4CA5-ED8CAF8A8DD3}"/>
              </a:ext>
            </a:extLst>
          </p:cNvPr>
          <p:cNvSpPr txBox="1"/>
          <p:nvPr/>
        </p:nvSpPr>
        <p:spPr>
          <a:xfrm>
            <a:off x="4866534" y="4927943"/>
            <a:ext cx="1545167" cy="646331"/>
          </a:xfrm>
          <a:prstGeom prst="rect">
            <a:avLst/>
          </a:prstGeom>
        </p:spPr>
        <p:txBody>
          <a:bodyPr wrap="square" rtlCol="0">
            <a:spAutoFit/>
          </a:bodyPr>
          <a:lstStyle/>
          <a:p>
            <a:pPr marL="0" indent="0" algn="ctr">
              <a:lnSpc>
                <a:spcPct val="100000"/>
              </a:lnSpc>
              <a:spcBef>
                <a:spcPts val="0"/>
              </a:spcBef>
              <a:buFontTx/>
              <a:buNone/>
            </a:pPr>
            <a:r>
              <a:rPr lang="hr-HR" b="1" dirty="0">
                <a:solidFill>
                  <a:schemeClr val="accent6">
                    <a:lumMod val="50000"/>
                    <a:lumOff val="50000"/>
                  </a:schemeClr>
                </a:solidFill>
                <a:latin typeface="Posterama" panose="020B0504020200020000" pitchFamily="34" charset="0"/>
                <a:ea typeface="微软雅黑"/>
                <a:cs typeface="Posterama" panose="020B0504020200020000" pitchFamily="34" charset="0"/>
              </a:rPr>
              <a:t>Rok dospijeća</a:t>
            </a:r>
            <a:endParaRPr lang="en-AT" sz="1800" b="1" dirty="0">
              <a:solidFill>
                <a:schemeClr val="accent6">
                  <a:lumMod val="50000"/>
                  <a:lumOff val="50000"/>
                </a:schemeClr>
              </a:solidFill>
              <a:latin typeface="Posterama" panose="020B0504020200020000" pitchFamily="34" charset="0"/>
              <a:ea typeface="微软雅黑"/>
              <a:cs typeface="Posterama" panose="020B0504020200020000" pitchFamily="34" charset="0"/>
            </a:endParaRPr>
          </a:p>
        </p:txBody>
      </p:sp>
      <p:sp>
        <p:nvSpPr>
          <p:cNvPr id="63" name="TekstniOkvir 62">
            <a:extLst>
              <a:ext uri="{FF2B5EF4-FFF2-40B4-BE49-F238E27FC236}">
                <a16:creationId xmlns:a16="http://schemas.microsoft.com/office/drawing/2014/main" id="{D576FF56-7295-C405-A09E-6A133EE6C0C9}"/>
              </a:ext>
            </a:extLst>
          </p:cNvPr>
          <p:cNvSpPr txBox="1"/>
          <p:nvPr/>
        </p:nvSpPr>
        <p:spPr>
          <a:xfrm>
            <a:off x="7015720" y="5607332"/>
            <a:ext cx="1263487" cy="477054"/>
          </a:xfrm>
          <a:prstGeom prst="rect">
            <a:avLst/>
          </a:prstGeom>
        </p:spPr>
        <p:txBody>
          <a:bodyPr wrap="none" rtlCol="0">
            <a:spAutoFit/>
          </a:bodyPr>
          <a:lstStyle/>
          <a:p>
            <a:pPr marL="0" indent="0" algn="ctr">
              <a:lnSpc>
                <a:spcPct val="100000"/>
              </a:lnSpc>
              <a:spcBef>
                <a:spcPts val="0"/>
              </a:spcBef>
              <a:buFontTx/>
              <a:buNone/>
            </a:pPr>
            <a:r>
              <a:rPr lang="hr-HR" sz="2500" b="1" dirty="0">
                <a:solidFill>
                  <a:schemeClr val="tx1">
                    <a:lumMod val="50000"/>
                    <a:lumOff val="50000"/>
                  </a:schemeClr>
                </a:solidFill>
                <a:latin typeface="Posterama" panose="020B0504020200020000" pitchFamily="34" charset="0"/>
                <a:ea typeface="微软雅黑"/>
                <a:cs typeface="Posterama" panose="020B0504020200020000" pitchFamily="34" charset="0"/>
              </a:rPr>
              <a:t>€1.000</a:t>
            </a:r>
            <a:endParaRPr lang="en-AT" sz="1000" dirty="0">
              <a:solidFill>
                <a:schemeClr val="tx1">
                  <a:lumMod val="50000"/>
                  <a:lumOff val="50000"/>
                </a:schemeClr>
              </a:solidFill>
              <a:latin typeface="Posterama" panose="020B0504020200020000" pitchFamily="34" charset="0"/>
              <a:ea typeface="微软雅黑"/>
              <a:cs typeface="Posterama" panose="020B0504020200020000" pitchFamily="34" charset="0"/>
            </a:endParaRPr>
          </a:p>
        </p:txBody>
      </p:sp>
      <p:pic>
        <p:nvPicPr>
          <p:cNvPr id="64" name="Slika 63">
            <a:extLst>
              <a:ext uri="{FF2B5EF4-FFF2-40B4-BE49-F238E27FC236}">
                <a16:creationId xmlns:a16="http://schemas.microsoft.com/office/drawing/2014/main" id="{89C3669F-7340-681F-EB42-8C3845A1EAC1}"/>
              </a:ext>
            </a:extLst>
          </p:cNvPr>
          <p:cNvPicPr>
            <a:picLocks noChangeAspect="1"/>
          </p:cNvPicPr>
          <p:nvPr/>
        </p:nvPicPr>
        <p:blipFill>
          <a:blip r:embed="rId13"/>
          <a:stretch>
            <a:fillRect/>
          </a:stretch>
        </p:blipFill>
        <p:spPr>
          <a:xfrm>
            <a:off x="9942545" y="0"/>
            <a:ext cx="1799485" cy="2003444"/>
          </a:xfrm>
          <a:prstGeom prst="rect">
            <a:avLst/>
          </a:prstGeom>
        </p:spPr>
      </p:pic>
      <p:pic>
        <p:nvPicPr>
          <p:cNvPr id="65" name="Slika 64">
            <a:extLst>
              <a:ext uri="{FF2B5EF4-FFF2-40B4-BE49-F238E27FC236}">
                <a16:creationId xmlns:a16="http://schemas.microsoft.com/office/drawing/2014/main" id="{45C54229-4B87-DC32-7CAB-4BCDD718C55C}"/>
              </a:ext>
            </a:extLst>
          </p:cNvPr>
          <p:cNvPicPr>
            <a:picLocks noChangeAspect="1"/>
          </p:cNvPicPr>
          <p:nvPr/>
        </p:nvPicPr>
        <p:blipFill>
          <a:blip r:embed="rId14"/>
          <a:stretch>
            <a:fillRect/>
          </a:stretch>
        </p:blipFill>
        <p:spPr>
          <a:xfrm>
            <a:off x="10964717" y="1828154"/>
            <a:ext cx="1227283" cy="1507713"/>
          </a:xfrm>
          <a:prstGeom prst="rect">
            <a:avLst/>
          </a:prstGeom>
        </p:spPr>
      </p:pic>
      <p:pic>
        <p:nvPicPr>
          <p:cNvPr id="66" name="Slika 65">
            <a:extLst>
              <a:ext uri="{FF2B5EF4-FFF2-40B4-BE49-F238E27FC236}">
                <a16:creationId xmlns:a16="http://schemas.microsoft.com/office/drawing/2014/main" id="{5EF63860-B81B-43FE-72D2-455BB94BE618}"/>
              </a:ext>
            </a:extLst>
          </p:cNvPr>
          <p:cNvPicPr>
            <a:picLocks noChangeAspect="1"/>
          </p:cNvPicPr>
          <p:nvPr/>
        </p:nvPicPr>
        <p:blipFill>
          <a:blip r:embed="rId15"/>
          <a:stretch>
            <a:fillRect/>
          </a:stretch>
        </p:blipFill>
        <p:spPr>
          <a:xfrm>
            <a:off x="9397913" y="1808614"/>
            <a:ext cx="1371772" cy="1527253"/>
          </a:xfrm>
          <a:prstGeom prst="rect">
            <a:avLst/>
          </a:prstGeom>
        </p:spPr>
      </p:pic>
      <p:sp>
        <p:nvSpPr>
          <p:cNvPr id="68" name="Freeform: Shape 11">
            <a:extLst>
              <a:ext uri="{FF2B5EF4-FFF2-40B4-BE49-F238E27FC236}">
                <a16:creationId xmlns:a16="http://schemas.microsoft.com/office/drawing/2014/main" id="{F16FEB9C-B08D-7933-D0C5-5ED81E2B1400}"/>
              </a:ext>
              <a:ext uri="{C183D7F6-B498-43B3-948B-1728B52AA6E4}">
                <adec:decorative xmlns:adec="http://schemas.microsoft.com/office/drawing/2017/decorative" val="1"/>
              </a:ext>
            </a:extLst>
          </p:cNvPr>
          <p:cNvSpPr/>
          <p:nvPr/>
        </p:nvSpPr>
        <p:spPr>
          <a:xfrm>
            <a:off x="9584091" y="1552699"/>
            <a:ext cx="326843" cy="34260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69" name="Freeform: Shape 11">
            <a:extLst>
              <a:ext uri="{FF2B5EF4-FFF2-40B4-BE49-F238E27FC236}">
                <a16:creationId xmlns:a16="http://schemas.microsoft.com/office/drawing/2014/main" id="{738D1A58-EE52-84EF-C980-7E4E0279026B}"/>
              </a:ext>
              <a:ext uri="{C183D7F6-B498-43B3-948B-1728B52AA6E4}">
                <adec:decorative xmlns:adec="http://schemas.microsoft.com/office/drawing/2017/decorative" val="1"/>
              </a:ext>
            </a:extLst>
          </p:cNvPr>
          <p:cNvSpPr/>
          <p:nvPr/>
        </p:nvSpPr>
        <p:spPr>
          <a:xfrm>
            <a:off x="11702375" y="1557966"/>
            <a:ext cx="326843" cy="34260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0" name="Freeform: Shape 11">
            <a:extLst>
              <a:ext uri="{FF2B5EF4-FFF2-40B4-BE49-F238E27FC236}">
                <a16:creationId xmlns:a16="http://schemas.microsoft.com/office/drawing/2014/main" id="{C38E6B0C-8A77-5DC5-40AD-835CCF8A0096}"/>
              </a:ext>
              <a:ext uri="{C183D7F6-B498-43B3-948B-1728B52AA6E4}">
                <adec:decorative xmlns:adec="http://schemas.microsoft.com/office/drawing/2017/decorative" val="1"/>
              </a:ext>
            </a:extLst>
          </p:cNvPr>
          <p:cNvSpPr/>
          <p:nvPr/>
        </p:nvSpPr>
        <p:spPr>
          <a:xfrm>
            <a:off x="10703780" y="3051212"/>
            <a:ext cx="326843" cy="34260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 name="Footer Placeholder 3">
            <a:extLst>
              <a:ext uri="{FF2B5EF4-FFF2-40B4-BE49-F238E27FC236}">
                <a16:creationId xmlns:a16="http://schemas.microsoft.com/office/drawing/2014/main" id="{D2F69697-3D03-0E3E-AF82-377141DDE399}"/>
              </a:ext>
            </a:extLst>
          </p:cNvPr>
          <p:cNvSpPr txBox="1">
            <a:spLocks/>
          </p:cNvSpPr>
          <p:nvPr/>
        </p:nvSpPr>
        <p:spPr>
          <a:xfrm>
            <a:off x="539239" y="6521763"/>
            <a:ext cx="411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100" dirty="0">
                <a:solidFill>
                  <a:schemeClr val="accent6">
                    <a:lumMod val="50000"/>
                    <a:lumOff val="50000"/>
                  </a:schemeClr>
                </a:solidFill>
              </a:rPr>
              <a:t>Ponuda obveznica – BETULA projekt d.o.o. </a:t>
            </a:r>
            <a:endParaRPr lang="en-US" sz="1100" dirty="0">
              <a:solidFill>
                <a:schemeClr val="accent6">
                  <a:lumMod val="50000"/>
                  <a:lumOff val="50000"/>
                </a:schemeClr>
              </a:solidFill>
            </a:endParaRPr>
          </a:p>
        </p:txBody>
      </p:sp>
      <p:pic>
        <p:nvPicPr>
          <p:cNvPr id="3" name="Slika 2">
            <a:extLst>
              <a:ext uri="{FF2B5EF4-FFF2-40B4-BE49-F238E27FC236}">
                <a16:creationId xmlns:a16="http://schemas.microsoft.com/office/drawing/2014/main" id="{FCCA7F02-BA15-A8D6-C951-DF22D02C2245}"/>
              </a:ext>
            </a:extLst>
          </p:cNvPr>
          <p:cNvPicPr>
            <a:picLocks noChangeAspect="1"/>
          </p:cNvPicPr>
          <p:nvPr/>
        </p:nvPicPr>
        <p:blipFill>
          <a:blip r:embed="rId16"/>
          <a:stretch>
            <a:fillRect/>
          </a:stretch>
        </p:blipFill>
        <p:spPr>
          <a:xfrm>
            <a:off x="14442" y="6276116"/>
            <a:ext cx="573074" cy="573074"/>
          </a:xfrm>
          <a:prstGeom prst="rect">
            <a:avLst/>
          </a:prstGeom>
        </p:spPr>
      </p:pic>
    </p:spTree>
    <p:extLst>
      <p:ext uri="{BB962C8B-B14F-4D97-AF65-F5344CB8AC3E}">
        <p14:creationId xmlns:p14="http://schemas.microsoft.com/office/powerpoint/2010/main" val="152909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95DE6-2241-5BF0-E09E-A2BD72BB4082}"/>
            </a:ext>
          </a:extLst>
        </p:cNvPr>
        <p:cNvGrpSpPr/>
        <p:nvPr/>
      </p:nvGrpSpPr>
      <p:grpSpPr>
        <a:xfrm>
          <a:off x="0" y="0"/>
          <a:ext cx="0" cy="0"/>
          <a:chOff x="0" y="0"/>
          <a:chExt cx="0" cy="0"/>
        </a:xfrm>
      </p:grpSpPr>
      <p:sp>
        <p:nvSpPr>
          <p:cNvPr id="22" name="TekstniOkvir 21">
            <a:extLst>
              <a:ext uri="{FF2B5EF4-FFF2-40B4-BE49-F238E27FC236}">
                <a16:creationId xmlns:a16="http://schemas.microsoft.com/office/drawing/2014/main" id="{4278DFF8-515B-6906-56BE-43D0880D0204}"/>
              </a:ext>
            </a:extLst>
          </p:cNvPr>
          <p:cNvSpPr txBox="1"/>
          <p:nvPr/>
        </p:nvSpPr>
        <p:spPr>
          <a:xfrm>
            <a:off x="3158066" y="199857"/>
            <a:ext cx="4927600" cy="1477328"/>
          </a:xfrm>
          <a:prstGeom prst="rect">
            <a:avLst/>
          </a:prstGeom>
        </p:spPr>
        <p:txBody>
          <a:bodyPr wrap="square" rtlCol="0">
            <a:spAutoFit/>
          </a:bodyPr>
          <a:lstStyle/>
          <a:p>
            <a:pPr marL="0" indent="0" algn="ctr">
              <a:lnSpc>
                <a:spcPct val="100000"/>
              </a:lnSpc>
              <a:spcBef>
                <a:spcPts val="0"/>
              </a:spcBef>
              <a:buFontTx/>
              <a:buNone/>
            </a:pPr>
            <a:r>
              <a:rPr lang="hr-HR" sz="9000" dirty="0">
                <a:solidFill>
                  <a:schemeClr val="accent6">
                    <a:lumMod val="50000"/>
                    <a:lumOff val="50000"/>
                  </a:schemeClr>
                </a:solidFill>
                <a:latin typeface="Posterama" panose="020B0504020200020000" pitchFamily="34" charset="0"/>
                <a:ea typeface="微软雅黑"/>
                <a:cs typeface="Posterama" panose="020B0504020200020000" pitchFamily="34" charset="0"/>
              </a:rPr>
              <a:t>Tim</a:t>
            </a:r>
            <a:r>
              <a:rPr lang="hr-HR" sz="9000" dirty="0">
                <a:solidFill>
                  <a:srgbClr val="FF0000"/>
                </a:solidFill>
                <a:latin typeface="Posterama" panose="020B0504020200020000" pitchFamily="34" charset="0"/>
                <a:ea typeface="微软雅黑"/>
                <a:cs typeface="Posterama" panose="020B0504020200020000" pitchFamily="34" charset="0"/>
              </a:rPr>
              <a:t> </a:t>
            </a:r>
            <a:endParaRPr lang="en-AT" sz="9000" dirty="0">
              <a:solidFill>
                <a:srgbClr val="FF0000"/>
              </a:solidFill>
              <a:latin typeface="Posterama" panose="020B0504020200020000" pitchFamily="34" charset="0"/>
              <a:ea typeface="微软雅黑"/>
              <a:cs typeface="Posterama" panose="020B0504020200020000" pitchFamily="34" charset="0"/>
            </a:endParaRPr>
          </a:p>
        </p:txBody>
      </p:sp>
      <p:pic>
        <p:nvPicPr>
          <p:cNvPr id="27" name="Slika 26">
            <a:extLst>
              <a:ext uri="{FF2B5EF4-FFF2-40B4-BE49-F238E27FC236}">
                <a16:creationId xmlns:a16="http://schemas.microsoft.com/office/drawing/2014/main" id="{FE35369E-2705-4470-AAC7-66AB629C01A1}"/>
              </a:ext>
            </a:extLst>
          </p:cNvPr>
          <p:cNvPicPr>
            <a:picLocks noChangeAspect="1"/>
          </p:cNvPicPr>
          <p:nvPr/>
        </p:nvPicPr>
        <p:blipFill>
          <a:blip r:embed="rId3"/>
          <a:stretch>
            <a:fillRect/>
          </a:stretch>
        </p:blipFill>
        <p:spPr>
          <a:xfrm>
            <a:off x="1848970" y="2001569"/>
            <a:ext cx="1295400" cy="1466850"/>
          </a:xfrm>
          <a:prstGeom prst="rect">
            <a:avLst/>
          </a:prstGeom>
        </p:spPr>
      </p:pic>
      <p:pic>
        <p:nvPicPr>
          <p:cNvPr id="29" name="Slika 28">
            <a:extLst>
              <a:ext uri="{FF2B5EF4-FFF2-40B4-BE49-F238E27FC236}">
                <a16:creationId xmlns:a16="http://schemas.microsoft.com/office/drawing/2014/main" id="{279232A5-CBDF-6FDF-2301-87F53188A43C}"/>
              </a:ext>
            </a:extLst>
          </p:cNvPr>
          <p:cNvPicPr>
            <a:picLocks noChangeAspect="1"/>
          </p:cNvPicPr>
          <p:nvPr/>
        </p:nvPicPr>
        <p:blipFill>
          <a:blip r:embed="rId4"/>
          <a:stretch>
            <a:fillRect/>
          </a:stretch>
        </p:blipFill>
        <p:spPr>
          <a:xfrm>
            <a:off x="5307929" y="2011094"/>
            <a:ext cx="1714500" cy="1457325"/>
          </a:xfrm>
          <a:prstGeom prst="rect">
            <a:avLst/>
          </a:prstGeom>
        </p:spPr>
      </p:pic>
      <p:pic>
        <p:nvPicPr>
          <p:cNvPr id="31" name="Slika 30">
            <a:extLst>
              <a:ext uri="{FF2B5EF4-FFF2-40B4-BE49-F238E27FC236}">
                <a16:creationId xmlns:a16="http://schemas.microsoft.com/office/drawing/2014/main" id="{33C84CD9-6AF8-2468-DBB8-5A65004FC041}"/>
              </a:ext>
            </a:extLst>
          </p:cNvPr>
          <p:cNvPicPr>
            <a:picLocks noChangeAspect="1"/>
          </p:cNvPicPr>
          <p:nvPr/>
        </p:nvPicPr>
        <p:blipFill>
          <a:blip r:embed="rId5"/>
          <a:stretch>
            <a:fillRect/>
          </a:stretch>
        </p:blipFill>
        <p:spPr>
          <a:xfrm>
            <a:off x="8704730" y="1835588"/>
            <a:ext cx="1638300" cy="1581150"/>
          </a:xfrm>
          <a:prstGeom prst="rect">
            <a:avLst/>
          </a:prstGeom>
        </p:spPr>
      </p:pic>
      <p:sp>
        <p:nvSpPr>
          <p:cNvPr id="32" name="TekstniOkvir 31">
            <a:extLst>
              <a:ext uri="{FF2B5EF4-FFF2-40B4-BE49-F238E27FC236}">
                <a16:creationId xmlns:a16="http://schemas.microsoft.com/office/drawing/2014/main" id="{17348A9F-6C01-20A7-BBF4-7B34F0694FDF}"/>
              </a:ext>
            </a:extLst>
          </p:cNvPr>
          <p:cNvSpPr txBox="1"/>
          <p:nvPr/>
        </p:nvSpPr>
        <p:spPr>
          <a:xfrm>
            <a:off x="1233904" y="3578421"/>
            <a:ext cx="3074739" cy="1477328"/>
          </a:xfrm>
          <a:prstGeom prst="rect">
            <a:avLst/>
          </a:prstGeom>
        </p:spPr>
        <p:txBody>
          <a:bodyPr wrap="square" rtlCol="0">
            <a:spAutoFit/>
          </a:bodyPr>
          <a:lstStyle/>
          <a:p>
            <a:pPr marL="0" indent="0" algn="ctr">
              <a:lnSpc>
                <a:spcPct val="100000"/>
              </a:lnSpc>
              <a:spcBef>
                <a:spcPts val="0"/>
              </a:spcBef>
              <a:buFontTx/>
              <a:buNone/>
            </a:pPr>
            <a:r>
              <a:rPr lang="en-US" sz="1800" noProof="0" dirty="0">
                <a:solidFill>
                  <a:schemeClr val="accent6">
                    <a:lumMod val="50000"/>
                    <a:lumOff val="50000"/>
                  </a:schemeClr>
                </a:solidFill>
                <a:latin typeface="Posterama" panose="020B0504020200020000" pitchFamily="34" charset="0"/>
                <a:ea typeface="微软雅黑"/>
                <a:cs typeface="Posterama" panose="020B0504020200020000" pitchFamily="34" charset="0"/>
              </a:rPr>
              <a:t>Zdravko </a:t>
            </a:r>
            <a:r>
              <a:rPr lang="en-US" sz="1800" noProof="0" dirty="0" err="1">
                <a:solidFill>
                  <a:schemeClr val="accent6">
                    <a:lumMod val="50000"/>
                    <a:lumOff val="50000"/>
                  </a:schemeClr>
                </a:solidFill>
                <a:latin typeface="Posterama" panose="020B0504020200020000" pitchFamily="34" charset="0"/>
                <a:ea typeface="微软雅黑"/>
                <a:cs typeface="Posterama" panose="020B0504020200020000" pitchFamily="34" charset="0"/>
              </a:rPr>
              <a:t>Dokuzović</a:t>
            </a:r>
            <a:r>
              <a:rPr lang="hr-HR" sz="1800" dirty="0">
                <a:solidFill>
                  <a:schemeClr val="accent6">
                    <a:lumMod val="50000"/>
                    <a:lumOff val="50000"/>
                  </a:schemeClr>
                </a:solidFill>
                <a:latin typeface="Posterama" panose="020B0504020200020000" pitchFamily="34" charset="0"/>
                <a:ea typeface="微软雅黑"/>
                <a:cs typeface="Posterama" panose="020B0504020200020000" pitchFamily="34" charset="0"/>
              </a:rPr>
              <a:t>, </a:t>
            </a:r>
            <a:r>
              <a:rPr lang="hr-HR" sz="1800" dirty="0" err="1">
                <a:solidFill>
                  <a:schemeClr val="accent6">
                    <a:lumMod val="50000"/>
                    <a:lumOff val="50000"/>
                  </a:schemeClr>
                </a:solidFill>
                <a:latin typeface="Posterama" panose="020B0504020200020000" pitchFamily="34" charset="0"/>
                <a:ea typeface="微软雅黑"/>
                <a:cs typeface="Posterama" panose="020B0504020200020000" pitchFamily="34" charset="0"/>
              </a:rPr>
              <a:t>PhD</a:t>
            </a:r>
            <a:endParaRPr lang="hr-HR" sz="1800" dirty="0">
              <a:solidFill>
                <a:schemeClr val="accent6">
                  <a:lumMod val="50000"/>
                  <a:lumOff val="50000"/>
                </a:schemeClr>
              </a:solidFill>
              <a:latin typeface="Posterama" panose="020B0504020200020000" pitchFamily="34" charset="0"/>
              <a:ea typeface="微软雅黑"/>
              <a:cs typeface="Posterama" panose="020B0504020200020000" pitchFamily="34" charset="0"/>
            </a:endParaRPr>
          </a:p>
          <a:p>
            <a:pPr marL="0" indent="0" algn="ctr">
              <a:lnSpc>
                <a:spcPct val="100000"/>
              </a:lnSpc>
              <a:spcBef>
                <a:spcPts val="0"/>
              </a:spcBef>
              <a:buFontTx/>
              <a:buNone/>
            </a:pPr>
            <a:endParaRPr lang="hr-HR" dirty="0">
              <a:solidFill>
                <a:schemeClr val="accent1"/>
              </a:solidFill>
              <a:latin typeface="Posterama" panose="020B0504020200020000" pitchFamily="34" charset="0"/>
              <a:ea typeface="微软雅黑"/>
              <a:cs typeface="Posterama" panose="020B0504020200020000" pitchFamily="34" charset="0"/>
            </a:endParaRPr>
          </a:p>
          <a:p>
            <a:pPr marL="0" indent="0" algn="ctr">
              <a:lnSpc>
                <a:spcPct val="100000"/>
              </a:lnSpc>
              <a:spcBef>
                <a:spcPts val="0"/>
              </a:spcBef>
              <a:buFontTx/>
              <a:buNone/>
            </a:pP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Istraživač, inovator, tehnolog, iskustvo u R&amp;D, </a:t>
            </a:r>
          </a:p>
          <a:p>
            <a:pPr marL="0" indent="0" algn="ctr">
              <a:lnSpc>
                <a:spcPct val="100000"/>
              </a:lnSpc>
              <a:spcBef>
                <a:spcPts val="0"/>
              </a:spcBef>
              <a:buFontTx/>
              <a:buNone/>
            </a:pP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raniji patenti </a:t>
            </a:r>
            <a:endParaRPr lang="en-AT" sz="1800" dirty="0">
              <a:solidFill>
                <a:schemeClr val="tx1">
                  <a:lumMod val="50000"/>
                  <a:lumOff val="50000"/>
                </a:schemeClr>
              </a:solidFill>
              <a:latin typeface="Posterama" panose="020B0504020200020000" pitchFamily="34" charset="0"/>
              <a:ea typeface="微软雅黑"/>
              <a:cs typeface="Posterama" panose="020B0504020200020000" pitchFamily="34" charset="0"/>
            </a:endParaRPr>
          </a:p>
        </p:txBody>
      </p:sp>
      <p:sp>
        <p:nvSpPr>
          <p:cNvPr id="33" name="TekstniOkvir 32">
            <a:extLst>
              <a:ext uri="{FF2B5EF4-FFF2-40B4-BE49-F238E27FC236}">
                <a16:creationId xmlns:a16="http://schemas.microsoft.com/office/drawing/2014/main" id="{C8A48945-BC4E-03CC-55D3-FC715E7B1F94}"/>
              </a:ext>
            </a:extLst>
          </p:cNvPr>
          <p:cNvSpPr txBox="1"/>
          <p:nvPr/>
        </p:nvSpPr>
        <p:spPr>
          <a:xfrm>
            <a:off x="4740676" y="3595223"/>
            <a:ext cx="2991773" cy="1477328"/>
          </a:xfrm>
          <a:prstGeom prst="rect">
            <a:avLst/>
          </a:prstGeom>
        </p:spPr>
        <p:txBody>
          <a:bodyPr wrap="square" rtlCol="0">
            <a:spAutoFit/>
          </a:bodyPr>
          <a:lstStyle/>
          <a:p>
            <a:pPr marL="0" indent="0" algn="ctr">
              <a:lnSpc>
                <a:spcPct val="100000"/>
              </a:lnSpc>
              <a:spcBef>
                <a:spcPts val="0"/>
              </a:spcBef>
              <a:buFontTx/>
              <a:buNone/>
            </a:pPr>
            <a:r>
              <a:rPr lang="hr-HR" sz="1800" dirty="0">
                <a:solidFill>
                  <a:schemeClr val="accent6">
                    <a:lumMod val="50000"/>
                    <a:lumOff val="50000"/>
                  </a:schemeClr>
                </a:solidFill>
                <a:latin typeface="Posterama" panose="020B0504020200020000" pitchFamily="34" charset="0"/>
                <a:ea typeface="微软雅黑"/>
                <a:cs typeface="Posterama" panose="020B0504020200020000" pitchFamily="34" charset="0"/>
              </a:rPr>
              <a:t>Ljiljana Sović </a:t>
            </a:r>
            <a:r>
              <a:rPr lang="hr-HR" sz="1800" noProof="0" dirty="0">
                <a:solidFill>
                  <a:schemeClr val="accent6">
                    <a:lumMod val="50000"/>
                    <a:lumOff val="50000"/>
                  </a:schemeClr>
                </a:solidFill>
                <a:latin typeface="Posterama" panose="020B0504020200020000" pitchFamily="34" charset="0"/>
                <a:ea typeface="微软雅黑"/>
                <a:cs typeface="Posterama" panose="020B0504020200020000" pitchFamily="34" charset="0"/>
              </a:rPr>
              <a:t>Brkičić</a:t>
            </a:r>
          </a:p>
          <a:p>
            <a:pPr marL="0" indent="0" algn="ctr">
              <a:lnSpc>
                <a:spcPct val="100000"/>
              </a:lnSpc>
              <a:spcBef>
                <a:spcPts val="0"/>
              </a:spcBef>
              <a:buFontTx/>
              <a:buNone/>
            </a:pPr>
            <a:endParaRPr lang="hr-HR" dirty="0">
              <a:solidFill>
                <a:schemeClr val="tx1">
                  <a:lumMod val="50000"/>
                  <a:lumOff val="50000"/>
                </a:schemeClr>
              </a:solidFill>
              <a:latin typeface="Posterama" panose="020B0504020200020000" pitchFamily="34" charset="0"/>
              <a:ea typeface="微软雅黑"/>
              <a:cs typeface="Posterama" panose="020B0504020200020000" pitchFamily="34" charset="0"/>
            </a:endParaRPr>
          </a:p>
          <a:p>
            <a:pPr marL="0" indent="0" algn="ctr">
              <a:lnSpc>
                <a:spcPct val="100000"/>
              </a:lnSpc>
              <a:spcBef>
                <a:spcPts val="0"/>
              </a:spcBef>
              <a:buFontTx/>
              <a:buNone/>
            </a:pP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Istraživač, inovator, podnositelj patentne prijave </a:t>
            </a:r>
            <a:endParaRPr lang="en-AT" sz="1800" dirty="0">
              <a:solidFill>
                <a:schemeClr val="tx1">
                  <a:lumMod val="50000"/>
                  <a:lumOff val="50000"/>
                </a:schemeClr>
              </a:solidFill>
              <a:latin typeface="Posterama" panose="020B0504020200020000" pitchFamily="34" charset="0"/>
              <a:ea typeface="微软雅黑"/>
              <a:cs typeface="Posterama" panose="020B0504020200020000" pitchFamily="34" charset="0"/>
            </a:endParaRPr>
          </a:p>
        </p:txBody>
      </p:sp>
      <p:sp>
        <p:nvSpPr>
          <p:cNvPr id="34" name="TekstniOkvir 33">
            <a:extLst>
              <a:ext uri="{FF2B5EF4-FFF2-40B4-BE49-F238E27FC236}">
                <a16:creationId xmlns:a16="http://schemas.microsoft.com/office/drawing/2014/main" id="{BC7575D7-523D-60BB-F14C-861433787293}"/>
              </a:ext>
            </a:extLst>
          </p:cNvPr>
          <p:cNvSpPr txBox="1"/>
          <p:nvPr/>
        </p:nvSpPr>
        <p:spPr>
          <a:xfrm>
            <a:off x="8490728" y="3578421"/>
            <a:ext cx="2530869" cy="1200329"/>
          </a:xfrm>
          <a:prstGeom prst="rect">
            <a:avLst/>
          </a:prstGeom>
        </p:spPr>
        <p:txBody>
          <a:bodyPr wrap="square" rtlCol="0">
            <a:spAutoFit/>
          </a:bodyPr>
          <a:lstStyle/>
          <a:p>
            <a:pPr marL="0" indent="0" algn="ctr">
              <a:lnSpc>
                <a:spcPct val="100000"/>
              </a:lnSpc>
              <a:spcBef>
                <a:spcPts val="0"/>
              </a:spcBef>
              <a:buFontTx/>
              <a:buNone/>
            </a:pPr>
            <a:r>
              <a:rPr lang="hr-HR" sz="1800" dirty="0">
                <a:solidFill>
                  <a:schemeClr val="accent6">
                    <a:lumMod val="50000"/>
                    <a:lumOff val="50000"/>
                  </a:schemeClr>
                </a:solidFill>
                <a:latin typeface="Posterama" panose="020B0504020200020000" pitchFamily="34" charset="0"/>
                <a:ea typeface="微软雅黑"/>
                <a:cs typeface="Posterama" panose="020B0504020200020000" pitchFamily="34" charset="0"/>
              </a:rPr>
              <a:t>Cvjetko </a:t>
            </a:r>
            <a:r>
              <a:rPr lang="hr-HR" sz="1800" noProof="0" dirty="0">
                <a:solidFill>
                  <a:schemeClr val="accent6">
                    <a:lumMod val="50000"/>
                    <a:lumOff val="50000"/>
                  </a:schemeClr>
                </a:solidFill>
                <a:latin typeface="Posterama" panose="020B0504020200020000" pitchFamily="34" charset="0"/>
                <a:ea typeface="微软雅黑"/>
                <a:cs typeface="Posterama" panose="020B0504020200020000" pitchFamily="34" charset="0"/>
              </a:rPr>
              <a:t>Brkičić</a:t>
            </a:r>
            <a:endParaRPr lang="hr-HR" sz="1800" dirty="0">
              <a:solidFill>
                <a:schemeClr val="accent6">
                  <a:lumMod val="50000"/>
                  <a:lumOff val="50000"/>
                </a:schemeClr>
              </a:solidFill>
              <a:latin typeface="Posterama" panose="020B0504020200020000" pitchFamily="34" charset="0"/>
              <a:ea typeface="微软雅黑"/>
              <a:cs typeface="Posterama" panose="020B0504020200020000" pitchFamily="34" charset="0"/>
            </a:endParaRPr>
          </a:p>
          <a:p>
            <a:pPr marL="0" indent="0" algn="ctr">
              <a:lnSpc>
                <a:spcPct val="100000"/>
              </a:lnSpc>
              <a:spcBef>
                <a:spcPts val="0"/>
              </a:spcBef>
              <a:buFontTx/>
              <a:buNone/>
            </a:pPr>
            <a:endParaRPr lang="hr-HR" dirty="0">
              <a:solidFill>
                <a:schemeClr val="tx1">
                  <a:lumMod val="50000"/>
                  <a:lumOff val="50000"/>
                </a:schemeClr>
              </a:solidFill>
              <a:latin typeface="Posterama" panose="020B0504020200020000" pitchFamily="34" charset="0"/>
              <a:ea typeface="微软雅黑"/>
              <a:cs typeface="Posterama" panose="020B0504020200020000" pitchFamily="34" charset="0"/>
            </a:endParaRPr>
          </a:p>
          <a:p>
            <a:pPr marL="0" indent="0" algn="ctr">
              <a:lnSpc>
                <a:spcPct val="100000"/>
              </a:lnSpc>
              <a:spcBef>
                <a:spcPts val="0"/>
              </a:spcBef>
              <a:buFontTx/>
              <a:buNone/>
            </a:pP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Investitor, podnositelj patentne prijave </a:t>
            </a:r>
            <a:endParaRPr lang="en-AT" sz="1800" dirty="0">
              <a:solidFill>
                <a:schemeClr val="tx1">
                  <a:lumMod val="50000"/>
                  <a:lumOff val="50000"/>
                </a:schemeClr>
              </a:solidFill>
              <a:latin typeface="Posterama" panose="020B0504020200020000" pitchFamily="34" charset="0"/>
              <a:ea typeface="微软雅黑"/>
              <a:cs typeface="Posterama" panose="020B0504020200020000" pitchFamily="34" charset="0"/>
            </a:endParaRPr>
          </a:p>
        </p:txBody>
      </p:sp>
      <p:sp>
        <p:nvSpPr>
          <p:cNvPr id="35" name="Pravokutnik 34">
            <a:extLst>
              <a:ext uri="{FF2B5EF4-FFF2-40B4-BE49-F238E27FC236}">
                <a16:creationId xmlns:a16="http://schemas.microsoft.com/office/drawing/2014/main" id="{BD194921-1A93-9EEA-82EA-B89F2BA9E735}"/>
              </a:ext>
            </a:extLst>
          </p:cNvPr>
          <p:cNvSpPr/>
          <p:nvPr/>
        </p:nvSpPr>
        <p:spPr>
          <a:xfrm>
            <a:off x="1233904" y="5643371"/>
            <a:ext cx="9387530" cy="372533"/>
          </a:xfrm>
          <a:prstGeom prst="rect">
            <a:avLst/>
          </a:prstGeom>
          <a:solidFill>
            <a:schemeClr val="accent6">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Tim – 95 godina radnog iskustva / PC projekt – 15 godina rada; 36.500 sati rada</a:t>
            </a:r>
            <a:endParaRPr lang="en-AT" dirty="0"/>
          </a:p>
        </p:txBody>
      </p:sp>
      <p:sp>
        <p:nvSpPr>
          <p:cNvPr id="19" name="Slide Number Placeholder 4">
            <a:extLst>
              <a:ext uri="{FF2B5EF4-FFF2-40B4-BE49-F238E27FC236}">
                <a16:creationId xmlns:a16="http://schemas.microsoft.com/office/drawing/2014/main" id="{ACD3C9CF-A82F-F1D2-41C5-959098FDFA75}"/>
              </a:ext>
            </a:extLst>
          </p:cNvPr>
          <p:cNvSpPr txBox="1">
            <a:spLocks/>
          </p:cNvSpPr>
          <p:nvPr/>
        </p:nvSpPr>
        <p:spPr>
          <a:xfrm>
            <a:off x="11194169" y="6217920"/>
            <a:ext cx="458592"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EACEE-25B4-4A2D-B147-27296E36371D}" type="slidenum">
              <a:rPr lang="en-US" altLang="zh-CN" sz="1200" smtClean="0">
                <a:solidFill>
                  <a:schemeClr val="tx1">
                    <a:lumMod val="50000"/>
                    <a:lumOff val="50000"/>
                  </a:schemeClr>
                </a:solidFill>
              </a:rPr>
              <a:pPr/>
              <a:t>3</a:t>
            </a:fld>
            <a:endParaRPr lang="en-US" altLang="zh-CN" sz="1200" dirty="0">
              <a:solidFill>
                <a:schemeClr val="tx1">
                  <a:lumMod val="50000"/>
                  <a:lumOff val="50000"/>
                </a:schemeClr>
              </a:solidFill>
            </a:endParaRPr>
          </a:p>
        </p:txBody>
      </p:sp>
      <p:sp>
        <p:nvSpPr>
          <p:cNvPr id="2" name="Footer Placeholder 3">
            <a:extLst>
              <a:ext uri="{FF2B5EF4-FFF2-40B4-BE49-F238E27FC236}">
                <a16:creationId xmlns:a16="http://schemas.microsoft.com/office/drawing/2014/main" id="{E83E7E76-6F17-0039-1884-1B956592A736}"/>
              </a:ext>
            </a:extLst>
          </p:cNvPr>
          <p:cNvSpPr txBox="1">
            <a:spLocks/>
          </p:cNvSpPr>
          <p:nvPr/>
        </p:nvSpPr>
        <p:spPr>
          <a:xfrm>
            <a:off x="539239" y="6521763"/>
            <a:ext cx="411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100" dirty="0">
                <a:solidFill>
                  <a:schemeClr val="accent6">
                    <a:lumMod val="50000"/>
                    <a:lumOff val="50000"/>
                  </a:schemeClr>
                </a:solidFill>
              </a:rPr>
              <a:t>Ponuda obveznica – BETULA projekt d.o.o. </a:t>
            </a:r>
            <a:endParaRPr lang="en-US" sz="1100" dirty="0">
              <a:solidFill>
                <a:schemeClr val="accent6">
                  <a:lumMod val="50000"/>
                  <a:lumOff val="50000"/>
                </a:schemeClr>
              </a:solidFill>
            </a:endParaRPr>
          </a:p>
        </p:txBody>
      </p:sp>
      <p:pic>
        <p:nvPicPr>
          <p:cNvPr id="3" name="Slika 2">
            <a:extLst>
              <a:ext uri="{FF2B5EF4-FFF2-40B4-BE49-F238E27FC236}">
                <a16:creationId xmlns:a16="http://schemas.microsoft.com/office/drawing/2014/main" id="{30DEDB85-01AF-57E8-0663-751D02A6853B}"/>
              </a:ext>
            </a:extLst>
          </p:cNvPr>
          <p:cNvPicPr>
            <a:picLocks noChangeAspect="1"/>
          </p:cNvPicPr>
          <p:nvPr/>
        </p:nvPicPr>
        <p:blipFill>
          <a:blip r:embed="rId6"/>
          <a:stretch>
            <a:fillRect/>
          </a:stretch>
        </p:blipFill>
        <p:spPr>
          <a:xfrm>
            <a:off x="14442" y="6276116"/>
            <a:ext cx="573074" cy="573074"/>
          </a:xfrm>
          <a:prstGeom prst="rect">
            <a:avLst/>
          </a:prstGeom>
        </p:spPr>
      </p:pic>
    </p:spTree>
    <p:extLst>
      <p:ext uri="{BB962C8B-B14F-4D97-AF65-F5344CB8AC3E}">
        <p14:creationId xmlns:p14="http://schemas.microsoft.com/office/powerpoint/2010/main" val="663851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AA491A43-5252-52B6-27BC-7B670C235F00}"/>
              </a:ext>
            </a:extLst>
          </p:cNvPr>
          <p:cNvPicPr>
            <a:picLocks noChangeAspect="1"/>
          </p:cNvPicPr>
          <p:nvPr/>
        </p:nvPicPr>
        <p:blipFill>
          <a:blip r:embed="rId3"/>
          <a:stretch>
            <a:fillRect/>
          </a:stretch>
        </p:blipFill>
        <p:spPr>
          <a:xfrm>
            <a:off x="6438014" y="3201570"/>
            <a:ext cx="4853109" cy="2562958"/>
          </a:xfrm>
          <a:prstGeom prst="rect">
            <a:avLst/>
          </a:prstGeom>
        </p:spPr>
      </p:pic>
      <p:sp>
        <p:nvSpPr>
          <p:cNvPr id="11" name="Pravokutnik 10">
            <a:extLst>
              <a:ext uri="{FF2B5EF4-FFF2-40B4-BE49-F238E27FC236}">
                <a16:creationId xmlns:a16="http://schemas.microsoft.com/office/drawing/2014/main" id="{9AE37B4F-B9FA-7257-CB36-8192F1988479}"/>
              </a:ext>
            </a:extLst>
          </p:cNvPr>
          <p:cNvSpPr/>
          <p:nvPr/>
        </p:nvSpPr>
        <p:spPr>
          <a:xfrm>
            <a:off x="868879" y="3730786"/>
            <a:ext cx="1162878" cy="14511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Pravokutnik 11">
            <a:extLst>
              <a:ext uri="{FF2B5EF4-FFF2-40B4-BE49-F238E27FC236}">
                <a16:creationId xmlns:a16="http://schemas.microsoft.com/office/drawing/2014/main" id="{A3B37842-BC57-4A25-F929-593CCBACE020}"/>
              </a:ext>
            </a:extLst>
          </p:cNvPr>
          <p:cNvSpPr/>
          <p:nvPr/>
        </p:nvSpPr>
        <p:spPr>
          <a:xfrm>
            <a:off x="7170978" y="5542374"/>
            <a:ext cx="1162878" cy="10933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TekstniOkvir 12">
            <a:extLst>
              <a:ext uri="{FF2B5EF4-FFF2-40B4-BE49-F238E27FC236}">
                <a16:creationId xmlns:a16="http://schemas.microsoft.com/office/drawing/2014/main" id="{D1180B96-D818-0A12-6B1C-764338578504}"/>
              </a:ext>
            </a:extLst>
          </p:cNvPr>
          <p:cNvSpPr txBox="1"/>
          <p:nvPr/>
        </p:nvSpPr>
        <p:spPr>
          <a:xfrm>
            <a:off x="1625270" y="153674"/>
            <a:ext cx="8892178" cy="553998"/>
          </a:xfrm>
          <a:prstGeom prst="rect">
            <a:avLst/>
          </a:prstGeom>
        </p:spPr>
        <p:txBody>
          <a:bodyPr wrap="none" rtlCol="0">
            <a:spAutoFit/>
          </a:bodyPr>
          <a:lstStyle/>
          <a:p>
            <a:pPr>
              <a:spcBef>
                <a:spcPts val="1000"/>
              </a:spcBef>
            </a:pPr>
            <a:r>
              <a:rPr lang="hr-HR" sz="3000" dirty="0">
                <a:solidFill>
                  <a:schemeClr val="accent6">
                    <a:lumMod val="50000"/>
                    <a:lumOff val="50000"/>
                  </a:schemeClr>
                </a:solidFill>
              </a:rPr>
              <a:t>Pharmaceutical </a:t>
            </a:r>
            <a:r>
              <a:rPr lang="en-US" sz="3000" noProof="0" dirty="0">
                <a:solidFill>
                  <a:schemeClr val="accent6">
                    <a:lumMod val="50000"/>
                    <a:lumOff val="50000"/>
                  </a:schemeClr>
                </a:solidFill>
              </a:rPr>
              <a:t>Composition</a:t>
            </a:r>
            <a:r>
              <a:rPr lang="hr-HR" sz="3000" dirty="0">
                <a:solidFill>
                  <a:schemeClr val="accent6">
                    <a:lumMod val="50000"/>
                    <a:lumOff val="50000"/>
                  </a:schemeClr>
                </a:solidFill>
              </a:rPr>
              <a:t> – nova formulacija lijeka</a:t>
            </a:r>
          </a:p>
        </p:txBody>
      </p:sp>
      <p:sp>
        <p:nvSpPr>
          <p:cNvPr id="20" name="Content Placeholder 2">
            <a:extLst>
              <a:ext uri="{FF2B5EF4-FFF2-40B4-BE49-F238E27FC236}">
                <a16:creationId xmlns:a16="http://schemas.microsoft.com/office/drawing/2014/main" id="{A456F53D-3F55-309D-DA57-24B99E768056}"/>
              </a:ext>
            </a:extLst>
          </p:cNvPr>
          <p:cNvSpPr txBox="1">
            <a:spLocks/>
          </p:cNvSpPr>
          <p:nvPr/>
        </p:nvSpPr>
        <p:spPr>
          <a:xfrm>
            <a:off x="1398520" y="657551"/>
            <a:ext cx="9345679" cy="219571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lumMod val="75000"/>
                  <a:lumOff val="25000"/>
                </a:schemeClr>
              </a:buClr>
              <a:buNone/>
            </a:pPr>
            <a:endParaRPr lang="hr-HR" sz="1800" dirty="0">
              <a:solidFill>
                <a:schemeClr val="tx1">
                  <a:lumMod val="75000"/>
                  <a:lumOff val="25000"/>
                </a:schemeClr>
              </a:solidFill>
            </a:endParaRPr>
          </a:p>
          <a:p>
            <a:pPr marL="285750" indent="-285750">
              <a:lnSpc>
                <a:spcPct val="100000"/>
              </a:lnSpc>
              <a:buClr>
                <a:schemeClr val="accent6">
                  <a:lumMod val="50000"/>
                  <a:lumOff val="50000"/>
                </a:schemeClr>
              </a:buClr>
            </a:pPr>
            <a:r>
              <a:rPr lang="hr-HR" sz="1800" dirty="0">
                <a:solidFill>
                  <a:schemeClr val="bg1">
                    <a:lumMod val="50000"/>
                  </a:schemeClr>
                </a:solidFill>
              </a:rPr>
              <a:t>Razvijena je </a:t>
            </a:r>
            <a:r>
              <a:rPr lang="hr-HR" sz="1800" dirty="0">
                <a:solidFill>
                  <a:schemeClr val="accent6">
                    <a:lumMod val="50000"/>
                    <a:lumOff val="50000"/>
                  </a:schemeClr>
                </a:solidFill>
              </a:rPr>
              <a:t>nova patentno zaštićena tehnologija </a:t>
            </a:r>
            <a:r>
              <a:rPr lang="hr-HR" sz="1800" dirty="0">
                <a:solidFill>
                  <a:schemeClr val="bg1">
                    <a:lumMod val="50000"/>
                  </a:schemeClr>
                </a:solidFill>
              </a:rPr>
              <a:t>s globalnim potencijalom  </a:t>
            </a:r>
          </a:p>
          <a:p>
            <a:pPr marL="285750" indent="-285750">
              <a:lnSpc>
                <a:spcPct val="100000"/>
              </a:lnSpc>
              <a:buClr>
                <a:schemeClr val="accent6">
                  <a:lumMod val="50000"/>
                  <a:lumOff val="50000"/>
                </a:schemeClr>
              </a:buClr>
            </a:pPr>
            <a:r>
              <a:rPr lang="hr-HR" sz="1800" dirty="0">
                <a:solidFill>
                  <a:schemeClr val="bg1">
                    <a:lumMod val="50000"/>
                  </a:schemeClr>
                </a:solidFill>
              </a:rPr>
              <a:t>Tehnologija omogućava kontrolirano i za mjesto specifično otpuštanje lijeka (CR i SSDR), čime se postiže kontrolirana koncentracija lijeka u krvi, a što je važno za liječenje.</a:t>
            </a:r>
          </a:p>
          <a:p>
            <a:pPr marL="285750" indent="-285750">
              <a:lnSpc>
                <a:spcPct val="100000"/>
              </a:lnSpc>
              <a:buClr>
                <a:schemeClr val="accent6">
                  <a:lumMod val="50000"/>
                  <a:lumOff val="50000"/>
                </a:schemeClr>
              </a:buClr>
            </a:pPr>
            <a:r>
              <a:rPr lang="hr-HR" sz="1800" dirty="0">
                <a:solidFill>
                  <a:schemeClr val="bg1">
                    <a:lumMod val="50000"/>
                  </a:schemeClr>
                </a:solidFill>
              </a:rPr>
              <a:t>Tehnologija omogućava proizvodnju novih formulacija lijekova (lijek se drugačije izrađuje)</a:t>
            </a:r>
          </a:p>
          <a:p>
            <a:pPr marL="285750" indent="-285750">
              <a:lnSpc>
                <a:spcPct val="100000"/>
              </a:lnSpc>
              <a:buClr>
                <a:schemeClr val="accent6">
                  <a:lumMod val="50000"/>
                  <a:lumOff val="50000"/>
                </a:schemeClr>
              </a:buClr>
            </a:pPr>
            <a:r>
              <a:rPr lang="hr-HR" sz="1800" dirty="0">
                <a:solidFill>
                  <a:schemeClr val="bg1">
                    <a:lumMod val="50000"/>
                  </a:schemeClr>
                </a:solidFill>
              </a:rPr>
              <a:t>Tehnologija se može primijeniti na različite lijekove - PLATFORMA (</a:t>
            </a:r>
            <a:r>
              <a:rPr lang="hr-HR" sz="1800" dirty="0" err="1">
                <a:solidFill>
                  <a:schemeClr val="bg1">
                    <a:lumMod val="50000"/>
                  </a:schemeClr>
                </a:solidFill>
              </a:rPr>
              <a:t>The</a:t>
            </a:r>
            <a:r>
              <a:rPr lang="hr-HR" sz="1800" dirty="0">
                <a:solidFill>
                  <a:schemeClr val="bg1">
                    <a:lumMod val="50000"/>
                  </a:schemeClr>
                </a:solidFill>
              </a:rPr>
              <a:t> </a:t>
            </a:r>
            <a:r>
              <a:rPr lang="hr-HR" sz="1800" dirty="0" err="1">
                <a:solidFill>
                  <a:schemeClr val="bg1">
                    <a:lumMod val="50000"/>
                  </a:schemeClr>
                </a:solidFill>
              </a:rPr>
              <a:t>Platform</a:t>
            </a:r>
            <a:r>
              <a:rPr lang="hr-HR" sz="1800" dirty="0">
                <a:solidFill>
                  <a:schemeClr val="bg1">
                    <a:lumMod val="50000"/>
                  </a:schemeClr>
                </a:solidFill>
              </a:rPr>
              <a:t>) </a:t>
            </a:r>
          </a:p>
          <a:p>
            <a:pPr marL="285750" indent="-285750">
              <a:lnSpc>
                <a:spcPct val="100000"/>
              </a:lnSpc>
              <a:buClr>
                <a:schemeClr val="tx1">
                  <a:lumMod val="50000"/>
                  <a:lumOff val="50000"/>
                </a:schemeClr>
              </a:buClr>
            </a:pPr>
            <a:endParaRPr lang="hr-HR" sz="1800" dirty="0">
              <a:solidFill>
                <a:schemeClr val="bg1">
                  <a:lumMod val="50000"/>
                </a:schemeClr>
              </a:solidFill>
            </a:endParaRPr>
          </a:p>
          <a:p>
            <a:pPr>
              <a:buClr>
                <a:schemeClr val="tx1">
                  <a:lumMod val="50000"/>
                  <a:lumOff val="50000"/>
                </a:schemeClr>
              </a:buClr>
            </a:pPr>
            <a:endParaRPr lang="hr-HR" sz="1800" dirty="0"/>
          </a:p>
          <a:p>
            <a:endParaRPr lang="hr-HR" sz="1650" dirty="0"/>
          </a:p>
          <a:p>
            <a:pPr marL="0" indent="0">
              <a:buFont typeface="Arial" panose="020B0604020202020204" pitchFamily="34" charset="0"/>
              <a:buNone/>
            </a:pPr>
            <a:endParaRPr lang="hr-HR" sz="1650" dirty="0"/>
          </a:p>
        </p:txBody>
      </p:sp>
      <p:sp>
        <p:nvSpPr>
          <p:cNvPr id="8" name="TekstniOkvir 7">
            <a:extLst>
              <a:ext uri="{FF2B5EF4-FFF2-40B4-BE49-F238E27FC236}">
                <a16:creationId xmlns:a16="http://schemas.microsoft.com/office/drawing/2014/main" id="{1FA16C12-4C73-F89B-3506-A948DABEECE7}"/>
              </a:ext>
            </a:extLst>
          </p:cNvPr>
          <p:cNvSpPr txBox="1"/>
          <p:nvPr/>
        </p:nvSpPr>
        <p:spPr>
          <a:xfrm>
            <a:off x="1779606" y="3009687"/>
            <a:ext cx="3664786" cy="369332"/>
          </a:xfrm>
          <a:prstGeom prst="rect">
            <a:avLst/>
          </a:prstGeom>
        </p:spPr>
        <p:txBody>
          <a:bodyPr wrap="none" rtlCol="0">
            <a:spAutoFit/>
          </a:bodyPr>
          <a:lstStyle/>
          <a:p>
            <a:pPr marL="0" indent="0" algn="ctr">
              <a:lnSpc>
                <a:spcPct val="100000"/>
              </a:lnSpc>
              <a:spcBef>
                <a:spcPts val="0"/>
              </a:spcBef>
              <a:buFontTx/>
              <a:buNone/>
            </a:pPr>
            <a:r>
              <a:rPr lang="hr-HR" sz="1800" dirty="0">
                <a:solidFill>
                  <a:schemeClr val="accent6">
                    <a:lumMod val="50000"/>
                    <a:lumOff val="50000"/>
                  </a:schemeClr>
                </a:solidFill>
                <a:latin typeface="Posterama" panose="020B0504020200020000" pitchFamily="34" charset="0"/>
                <a:ea typeface="微软雅黑"/>
                <a:cs typeface="Posterama" panose="020B0504020200020000" pitchFamily="34" charset="0"/>
              </a:rPr>
              <a:t>Problem-nekontrolirana terapija </a:t>
            </a:r>
            <a:endParaRPr lang="en-AT" sz="1800" dirty="0">
              <a:solidFill>
                <a:schemeClr val="accent6">
                  <a:lumMod val="50000"/>
                  <a:lumOff val="50000"/>
                </a:schemeClr>
              </a:solidFill>
              <a:latin typeface="Posterama" panose="020B0504020200020000" pitchFamily="34" charset="0"/>
              <a:ea typeface="微软雅黑"/>
              <a:cs typeface="Posterama" panose="020B0504020200020000" pitchFamily="34" charset="0"/>
            </a:endParaRPr>
          </a:p>
        </p:txBody>
      </p:sp>
      <p:sp>
        <p:nvSpPr>
          <p:cNvPr id="17" name="TekstniOkvir 16">
            <a:extLst>
              <a:ext uri="{FF2B5EF4-FFF2-40B4-BE49-F238E27FC236}">
                <a16:creationId xmlns:a16="http://schemas.microsoft.com/office/drawing/2014/main" id="{C967F6B9-E6A1-4B84-82EF-4F31E386CC70}"/>
              </a:ext>
            </a:extLst>
          </p:cNvPr>
          <p:cNvSpPr txBox="1"/>
          <p:nvPr/>
        </p:nvSpPr>
        <p:spPr>
          <a:xfrm>
            <a:off x="7088704" y="3009687"/>
            <a:ext cx="3928483" cy="369332"/>
          </a:xfrm>
          <a:prstGeom prst="rect">
            <a:avLst/>
          </a:prstGeom>
        </p:spPr>
        <p:txBody>
          <a:bodyPr wrap="square" rtlCol="0">
            <a:spAutoFit/>
          </a:bodyPr>
          <a:lstStyle/>
          <a:p>
            <a:pPr marL="0" indent="0" algn="ctr">
              <a:lnSpc>
                <a:spcPct val="100000"/>
              </a:lnSpc>
              <a:spcBef>
                <a:spcPts val="0"/>
              </a:spcBef>
              <a:buFontTx/>
              <a:buNone/>
            </a:pPr>
            <a:r>
              <a:rPr lang="hr-HR" sz="1800" dirty="0">
                <a:solidFill>
                  <a:schemeClr val="accent6">
                    <a:lumMod val="50000"/>
                    <a:lumOff val="50000"/>
                  </a:schemeClr>
                </a:solidFill>
                <a:latin typeface="Posterama" panose="020B0504020200020000" pitchFamily="34" charset="0"/>
                <a:ea typeface="微软雅黑"/>
                <a:cs typeface="Posterama" panose="020B0504020200020000" pitchFamily="34" charset="0"/>
              </a:rPr>
              <a:t>Rješenje – nova formulacija lijeka </a:t>
            </a:r>
            <a:endParaRPr lang="en-AT" sz="1800" dirty="0">
              <a:solidFill>
                <a:schemeClr val="accent6">
                  <a:lumMod val="50000"/>
                  <a:lumOff val="50000"/>
                </a:schemeClr>
              </a:solidFill>
              <a:latin typeface="Posterama" panose="020B0504020200020000" pitchFamily="34" charset="0"/>
              <a:ea typeface="微软雅黑"/>
              <a:cs typeface="Posterama" panose="020B0504020200020000" pitchFamily="34" charset="0"/>
            </a:endParaRPr>
          </a:p>
        </p:txBody>
      </p:sp>
      <p:pic>
        <p:nvPicPr>
          <p:cNvPr id="19" name="Grafika 18" descr="Question mark with solid fill">
            <a:extLst>
              <a:ext uri="{FF2B5EF4-FFF2-40B4-BE49-F238E27FC236}">
                <a16:creationId xmlns:a16="http://schemas.microsoft.com/office/drawing/2014/main" id="{97B5E08A-F9E3-A097-2639-53BF101240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12536" y="2885624"/>
            <a:ext cx="625467" cy="625467"/>
          </a:xfrm>
          <a:prstGeom prst="rect">
            <a:avLst/>
          </a:prstGeom>
        </p:spPr>
      </p:pic>
      <p:pic>
        <p:nvPicPr>
          <p:cNvPr id="30" name="Slika 29">
            <a:extLst>
              <a:ext uri="{FF2B5EF4-FFF2-40B4-BE49-F238E27FC236}">
                <a16:creationId xmlns:a16="http://schemas.microsoft.com/office/drawing/2014/main" id="{A118BF7C-2EE4-4026-3ECE-E554E589E983}"/>
              </a:ext>
            </a:extLst>
          </p:cNvPr>
          <p:cNvPicPr>
            <a:picLocks noChangeAspect="1"/>
          </p:cNvPicPr>
          <p:nvPr/>
        </p:nvPicPr>
        <p:blipFill>
          <a:blip r:embed="rId6"/>
          <a:stretch>
            <a:fillRect/>
          </a:stretch>
        </p:blipFill>
        <p:spPr>
          <a:xfrm>
            <a:off x="1681045" y="3286078"/>
            <a:ext cx="3501759" cy="2225608"/>
          </a:xfrm>
          <a:prstGeom prst="rect">
            <a:avLst/>
          </a:prstGeom>
        </p:spPr>
      </p:pic>
      <p:pic>
        <p:nvPicPr>
          <p:cNvPr id="26" name="Grafika 25" descr="Lights On with solid fill">
            <a:extLst>
              <a:ext uri="{FF2B5EF4-FFF2-40B4-BE49-F238E27FC236}">
                <a16:creationId xmlns:a16="http://schemas.microsoft.com/office/drawing/2014/main" id="{3EA4BF39-1958-0951-CBC8-5EC37D58F2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63375" y="2938905"/>
            <a:ext cx="525330" cy="525330"/>
          </a:xfrm>
          <a:prstGeom prst="rect">
            <a:avLst/>
          </a:prstGeom>
        </p:spPr>
      </p:pic>
      <p:sp>
        <p:nvSpPr>
          <p:cNvPr id="31" name="Slide Number Placeholder 4">
            <a:extLst>
              <a:ext uri="{FF2B5EF4-FFF2-40B4-BE49-F238E27FC236}">
                <a16:creationId xmlns:a16="http://schemas.microsoft.com/office/drawing/2014/main" id="{D5C429D6-7BEC-7144-B444-60BC8449384A}"/>
              </a:ext>
            </a:extLst>
          </p:cNvPr>
          <p:cNvSpPr txBox="1">
            <a:spLocks/>
          </p:cNvSpPr>
          <p:nvPr/>
        </p:nvSpPr>
        <p:spPr>
          <a:xfrm>
            <a:off x="11194169" y="6217920"/>
            <a:ext cx="458592"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EACEE-25B4-4A2D-B147-27296E36371D}" type="slidenum">
              <a:rPr lang="en-US" altLang="zh-CN" sz="1200" smtClean="0">
                <a:solidFill>
                  <a:schemeClr val="tx1">
                    <a:lumMod val="50000"/>
                    <a:lumOff val="50000"/>
                  </a:schemeClr>
                </a:solidFill>
              </a:rPr>
              <a:pPr/>
              <a:t>4</a:t>
            </a:fld>
            <a:endParaRPr lang="en-US" altLang="zh-CN" sz="1200" dirty="0">
              <a:solidFill>
                <a:schemeClr val="tx1">
                  <a:lumMod val="50000"/>
                  <a:lumOff val="50000"/>
                </a:schemeClr>
              </a:solidFill>
            </a:endParaRPr>
          </a:p>
        </p:txBody>
      </p:sp>
      <p:sp>
        <p:nvSpPr>
          <p:cNvPr id="2" name="Footer Placeholder 3">
            <a:extLst>
              <a:ext uri="{FF2B5EF4-FFF2-40B4-BE49-F238E27FC236}">
                <a16:creationId xmlns:a16="http://schemas.microsoft.com/office/drawing/2014/main" id="{EF57FA2C-CCAD-0539-FFBD-17121AA9CD34}"/>
              </a:ext>
            </a:extLst>
          </p:cNvPr>
          <p:cNvSpPr txBox="1">
            <a:spLocks/>
          </p:cNvSpPr>
          <p:nvPr/>
        </p:nvSpPr>
        <p:spPr>
          <a:xfrm>
            <a:off x="539239" y="6521763"/>
            <a:ext cx="411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100" dirty="0">
                <a:solidFill>
                  <a:schemeClr val="accent6">
                    <a:lumMod val="50000"/>
                    <a:lumOff val="50000"/>
                  </a:schemeClr>
                </a:solidFill>
              </a:rPr>
              <a:t>Ponuda obveznica – BETULA projekt d.o.o. </a:t>
            </a:r>
            <a:endParaRPr lang="en-US" sz="1100" dirty="0">
              <a:solidFill>
                <a:schemeClr val="accent6">
                  <a:lumMod val="50000"/>
                  <a:lumOff val="50000"/>
                </a:schemeClr>
              </a:solidFill>
            </a:endParaRPr>
          </a:p>
        </p:txBody>
      </p:sp>
      <p:sp>
        <p:nvSpPr>
          <p:cNvPr id="3" name="Content Placeholder 2">
            <a:extLst>
              <a:ext uri="{FF2B5EF4-FFF2-40B4-BE49-F238E27FC236}">
                <a16:creationId xmlns:a16="http://schemas.microsoft.com/office/drawing/2014/main" id="{5172FA17-8AEC-CB52-705D-71476B1A877D}"/>
              </a:ext>
            </a:extLst>
          </p:cNvPr>
          <p:cNvSpPr txBox="1">
            <a:spLocks/>
          </p:cNvSpPr>
          <p:nvPr/>
        </p:nvSpPr>
        <p:spPr>
          <a:xfrm>
            <a:off x="1450318" y="5533666"/>
            <a:ext cx="9454749" cy="92793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00000"/>
              </a:lnSpc>
              <a:buClr>
                <a:schemeClr val="accent6">
                  <a:lumMod val="50000"/>
                  <a:lumOff val="50000"/>
                </a:schemeClr>
              </a:buClr>
            </a:pPr>
            <a:r>
              <a:rPr lang="hr-HR" sz="1800" b="1" dirty="0">
                <a:solidFill>
                  <a:schemeClr val="accent6">
                    <a:lumMod val="50000"/>
                    <a:lumOff val="50000"/>
                  </a:schemeClr>
                </a:solidFill>
              </a:rPr>
              <a:t>Ne treba raditi velika klinička istraživanja jer je poznata glavna i sve pomoćne supstance, međutim potrebno je provesti pilot studije i studije bioraspoloživosti, te dokazati da nova formulacija ima bolji terapijski učinak u odnosu na postojeće fromuacije na tržištu. </a:t>
            </a:r>
          </a:p>
          <a:p>
            <a:pPr marL="0" indent="0">
              <a:lnSpc>
                <a:spcPct val="100000"/>
              </a:lnSpc>
              <a:buClr>
                <a:schemeClr val="tx1">
                  <a:lumMod val="50000"/>
                  <a:lumOff val="50000"/>
                </a:schemeClr>
              </a:buClr>
              <a:buNone/>
            </a:pPr>
            <a:endParaRPr lang="hr-HR" sz="1800" dirty="0">
              <a:solidFill>
                <a:schemeClr val="bg1">
                  <a:lumMod val="50000"/>
                </a:schemeClr>
              </a:solidFill>
            </a:endParaRPr>
          </a:p>
          <a:p>
            <a:pPr>
              <a:buClr>
                <a:schemeClr val="tx1">
                  <a:lumMod val="50000"/>
                  <a:lumOff val="50000"/>
                </a:schemeClr>
              </a:buClr>
            </a:pPr>
            <a:endParaRPr lang="hr-HR" sz="1800" dirty="0"/>
          </a:p>
          <a:p>
            <a:endParaRPr lang="hr-HR" sz="1650" dirty="0"/>
          </a:p>
          <a:p>
            <a:pPr marL="0" indent="0">
              <a:buFont typeface="Arial" panose="020B0604020202020204" pitchFamily="34" charset="0"/>
              <a:buNone/>
            </a:pPr>
            <a:endParaRPr lang="hr-HR" sz="1650" dirty="0"/>
          </a:p>
        </p:txBody>
      </p:sp>
      <p:pic>
        <p:nvPicPr>
          <p:cNvPr id="10" name="Slika 9">
            <a:extLst>
              <a:ext uri="{FF2B5EF4-FFF2-40B4-BE49-F238E27FC236}">
                <a16:creationId xmlns:a16="http://schemas.microsoft.com/office/drawing/2014/main" id="{3CD78F5F-3485-C3D6-8365-DE7721620D41}"/>
              </a:ext>
            </a:extLst>
          </p:cNvPr>
          <p:cNvPicPr>
            <a:picLocks noChangeAspect="1"/>
          </p:cNvPicPr>
          <p:nvPr/>
        </p:nvPicPr>
        <p:blipFill>
          <a:blip r:embed="rId9"/>
          <a:stretch>
            <a:fillRect/>
          </a:stretch>
        </p:blipFill>
        <p:spPr>
          <a:xfrm>
            <a:off x="14442" y="6276116"/>
            <a:ext cx="573074" cy="573074"/>
          </a:xfrm>
          <a:prstGeom prst="rect">
            <a:avLst/>
          </a:prstGeom>
        </p:spPr>
      </p:pic>
    </p:spTree>
    <p:extLst>
      <p:ext uri="{BB962C8B-B14F-4D97-AF65-F5344CB8AC3E}">
        <p14:creationId xmlns:p14="http://schemas.microsoft.com/office/powerpoint/2010/main" val="310827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niOkvir 6">
            <a:extLst>
              <a:ext uri="{FF2B5EF4-FFF2-40B4-BE49-F238E27FC236}">
                <a16:creationId xmlns:a16="http://schemas.microsoft.com/office/drawing/2014/main" id="{01EB1D2D-C7F2-5FEA-30A5-E9854F78FAF5}"/>
              </a:ext>
            </a:extLst>
          </p:cNvPr>
          <p:cNvSpPr txBox="1"/>
          <p:nvPr/>
        </p:nvSpPr>
        <p:spPr>
          <a:xfrm>
            <a:off x="1689673" y="170643"/>
            <a:ext cx="6378669" cy="553998"/>
          </a:xfrm>
          <a:prstGeom prst="rect">
            <a:avLst/>
          </a:prstGeom>
        </p:spPr>
        <p:txBody>
          <a:bodyPr wrap="none" rtlCol="0">
            <a:spAutoFit/>
          </a:bodyPr>
          <a:lstStyle/>
          <a:p>
            <a:pPr>
              <a:spcBef>
                <a:spcPts val="1000"/>
              </a:spcBef>
            </a:pPr>
            <a:r>
              <a:rPr lang="hr-HR" sz="3000" dirty="0">
                <a:solidFill>
                  <a:schemeClr val="accent6">
                    <a:lumMod val="50000"/>
                    <a:lumOff val="50000"/>
                  </a:schemeClr>
                </a:solidFill>
              </a:rPr>
              <a:t>Opis proizvoda, patentna zaštićenost </a:t>
            </a:r>
          </a:p>
        </p:txBody>
      </p:sp>
      <p:pic>
        <p:nvPicPr>
          <p:cNvPr id="15" name="Slika 14">
            <a:extLst>
              <a:ext uri="{FF2B5EF4-FFF2-40B4-BE49-F238E27FC236}">
                <a16:creationId xmlns:a16="http://schemas.microsoft.com/office/drawing/2014/main" id="{767C129D-C9E6-BC19-B6D3-DD76D5C109D3}"/>
              </a:ext>
            </a:extLst>
          </p:cNvPr>
          <p:cNvPicPr>
            <a:picLocks noChangeAspect="1"/>
          </p:cNvPicPr>
          <p:nvPr/>
        </p:nvPicPr>
        <p:blipFill>
          <a:blip r:embed="rId3"/>
          <a:srcRect b="2937"/>
          <a:stretch>
            <a:fillRect/>
          </a:stretch>
        </p:blipFill>
        <p:spPr>
          <a:xfrm>
            <a:off x="1010983" y="5112428"/>
            <a:ext cx="8886825" cy="1645656"/>
          </a:xfrm>
          <a:prstGeom prst="rect">
            <a:avLst/>
          </a:prstGeom>
        </p:spPr>
      </p:pic>
      <p:sp>
        <p:nvSpPr>
          <p:cNvPr id="13" name="TekstniOkvir 12">
            <a:extLst>
              <a:ext uri="{FF2B5EF4-FFF2-40B4-BE49-F238E27FC236}">
                <a16:creationId xmlns:a16="http://schemas.microsoft.com/office/drawing/2014/main" id="{78820454-0262-0B33-4161-1E6C32B7FEFB}"/>
              </a:ext>
            </a:extLst>
          </p:cNvPr>
          <p:cNvSpPr txBox="1"/>
          <p:nvPr/>
        </p:nvSpPr>
        <p:spPr>
          <a:xfrm>
            <a:off x="1689673" y="919475"/>
            <a:ext cx="4626348" cy="3416320"/>
          </a:xfrm>
          <a:prstGeom prst="rect">
            <a:avLst/>
          </a:prstGeom>
          <a:noFill/>
        </p:spPr>
        <p:txBody>
          <a:bodyPr wrap="square">
            <a:spAutoFit/>
          </a:bodyPr>
          <a:lstStyle/>
          <a:p>
            <a:r>
              <a:rPr lang="hr-HR" noProof="0" dirty="0">
                <a:solidFill>
                  <a:schemeClr val="bg1">
                    <a:lumMod val="50000"/>
                  </a:schemeClr>
                </a:solidFill>
              </a:rPr>
              <a:t>Farmaceutska formulacija s kontroliranim otpuštanje</a:t>
            </a:r>
            <a:r>
              <a:rPr lang="hr-HR" dirty="0">
                <a:solidFill>
                  <a:schemeClr val="bg1">
                    <a:lumMod val="50000"/>
                  </a:schemeClr>
                </a:solidFill>
              </a:rPr>
              <a:t>m lijeka (baza + ovojnice)</a:t>
            </a:r>
          </a:p>
          <a:p>
            <a:pPr marL="285750" indent="-285750">
              <a:buFont typeface="Arial" panose="020B0604020202020204" pitchFamily="34" charset="0"/>
              <a:buChar char="•"/>
            </a:pPr>
            <a:endParaRPr lang="hr-HR" dirty="0">
              <a:solidFill>
                <a:schemeClr val="bg1">
                  <a:lumMod val="50000"/>
                </a:schemeClr>
              </a:solidFill>
            </a:endParaRPr>
          </a:p>
          <a:p>
            <a:r>
              <a:rPr lang="hr-HR" noProof="0" dirty="0">
                <a:solidFill>
                  <a:schemeClr val="bg1">
                    <a:lumMod val="50000"/>
                  </a:schemeClr>
                </a:solidFill>
              </a:rPr>
              <a:t>Ovojnice</a:t>
            </a:r>
            <a:r>
              <a:rPr lang="en-US" dirty="0">
                <a:solidFill>
                  <a:schemeClr val="bg1">
                    <a:lumMod val="50000"/>
                  </a:schemeClr>
                </a:solidFill>
              </a:rPr>
              <a:t> </a:t>
            </a:r>
            <a:r>
              <a:rPr lang="hr-HR" dirty="0">
                <a:solidFill>
                  <a:schemeClr val="bg1">
                    <a:lumMod val="50000"/>
                  </a:schemeClr>
                </a:solidFill>
              </a:rPr>
              <a:t>omogućavaju kontrolirano i za mjesto specifično otpuštanje (ovisno o </a:t>
            </a:r>
            <a:r>
              <a:rPr lang="en-US" dirty="0">
                <a:solidFill>
                  <a:schemeClr val="bg1">
                    <a:lumMod val="50000"/>
                  </a:schemeClr>
                </a:solidFill>
              </a:rPr>
              <a:t>pH</a:t>
            </a:r>
            <a:r>
              <a:rPr lang="hr-HR" dirty="0">
                <a:solidFill>
                  <a:schemeClr val="bg1">
                    <a:lumMod val="50000"/>
                  </a:schemeClr>
                </a:solidFill>
              </a:rPr>
              <a:t>)</a:t>
            </a:r>
          </a:p>
          <a:p>
            <a:pPr marL="285750" indent="-285750">
              <a:buFont typeface="Arial" panose="020B0604020202020204" pitchFamily="34" charset="0"/>
              <a:buChar char="•"/>
            </a:pPr>
            <a:endParaRPr lang="hr-HR" dirty="0">
              <a:solidFill>
                <a:schemeClr val="bg1">
                  <a:lumMod val="50000"/>
                </a:schemeClr>
              </a:solidFill>
            </a:endParaRPr>
          </a:p>
          <a:p>
            <a:r>
              <a:rPr lang="hr-HR" dirty="0">
                <a:solidFill>
                  <a:schemeClr val="bg1">
                    <a:lumMod val="50000"/>
                  </a:schemeClr>
                </a:solidFill>
              </a:rPr>
              <a:t>Patentno zaštićena tehnologija</a:t>
            </a:r>
            <a:r>
              <a:rPr lang="en-US" dirty="0">
                <a:solidFill>
                  <a:schemeClr val="bg1">
                    <a:lumMod val="50000"/>
                  </a:schemeClr>
                </a:solidFill>
              </a:rPr>
              <a:t> (SAD, EU,</a:t>
            </a:r>
            <a:r>
              <a:rPr lang="hr-HR" dirty="0">
                <a:solidFill>
                  <a:schemeClr val="bg1">
                    <a:lumMod val="50000"/>
                  </a:schemeClr>
                </a:solidFill>
              </a:rPr>
              <a:t> Kina, </a:t>
            </a:r>
            <a:r>
              <a:rPr lang="en-US" dirty="0">
                <a:solidFill>
                  <a:schemeClr val="bg1">
                    <a:lumMod val="50000"/>
                  </a:schemeClr>
                </a:solidFill>
              </a:rPr>
              <a:t>Japan</a:t>
            </a:r>
            <a:r>
              <a:rPr lang="hr-HR" dirty="0">
                <a:solidFill>
                  <a:schemeClr val="bg1">
                    <a:lumMod val="50000"/>
                  </a:schemeClr>
                </a:solidFill>
              </a:rPr>
              <a:t>, Indija</a:t>
            </a:r>
            <a:r>
              <a:rPr lang="en-US" dirty="0">
                <a:solidFill>
                  <a:schemeClr val="bg1">
                    <a:lumMod val="50000"/>
                  </a:schemeClr>
                </a:solidFill>
              </a:rPr>
              <a:t>...)</a:t>
            </a:r>
            <a:endParaRPr lang="hr-HR" dirty="0">
              <a:solidFill>
                <a:schemeClr val="bg1">
                  <a:lumMod val="50000"/>
                </a:schemeClr>
              </a:solidFill>
            </a:endParaRPr>
          </a:p>
          <a:p>
            <a:endParaRPr lang="hr-HR" dirty="0">
              <a:solidFill>
                <a:schemeClr val="bg1">
                  <a:lumMod val="50000"/>
                </a:schemeClr>
              </a:solidFill>
            </a:endParaRPr>
          </a:p>
          <a:p>
            <a:r>
              <a:rPr lang="hr-HR" noProof="0" dirty="0">
                <a:solidFill>
                  <a:schemeClr val="bg1">
                    <a:lumMod val="50000"/>
                  </a:schemeClr>
                </a:solidFill>
              </a:rPr>
              <a:t>Potencijal za licenciranje velikoj farmaceutskoj industriji</a:t>
            </a:r>
            <a:endParaRPr lang="hr-HR" dirty="0">
              <a:solidFill>
                <a:schemeClr val="bg1">
                  <a:lumMod val="50000"/>
                </a:schemeClr>
              </a:solidFill>
            </a:endParaRPr>
          </a:p>
          <a:p>
            <a:pPr marL="285750" indent="-285750">
              <a:buFont typeface="Arial" panose="020B0604020202020204" pitchFamily="34" charset="0"/>
              <a:buChar char="•"/>
            </a:pPr>
            <a:endParaRPr lang="hr-HR" dirty="0">
              <a:solidFill>
                <a:srgbClr val="002060"/>
              </a:solidFill>
            </a:endParaRPr>
          </a:p>
        </p:txBody>
      </p:sp>
      <p:pic>
        <p:nvPicPr>
          <p:cNvPr id="17" name="Slika 16">
            <a:extLst>
              <a:ext uri="{FF2B5EF4-FFF2-40B4-BE49-F238E27FC236}">
                <a16:creationId xmlns:a16="http://schemas.microsoft.com/office/drawing/2014/main" id="{E8A2ACEB-13B9-38C5-E4F4-53553A0829CA}"/>
              </a:ext>
            </a:extLst>
          </p:cNvPr>
          <p:cNvPicPr>
            <a:picLocks noChangeAspect="1"/>
          </p:cNvPicPr>
          <p:nvPr/>
        </p:nvPicPr>
        <p:blipFill>
          <a:blip r:embed="rId4"/>
          <a:stretch>
            <a:fillRect/>
          </a:stretch>
        </p:blipFill>
        <p:spPr>
          <a:xfrm>
            <a:off x="9897808" y="5274732"/>
            <a:ext cx="1256301" cy="1483351"/>
          </a:xfrm>
          <a:prstGeom prst="rect">
            <a:avLst/>
          </a:prstGeom>
        </p:spPr>
      </p:pic>
      <p:sp>
        <p:nvSpPr>
          <p:cNvPr id="22" name="TekstniOkvir 21">
            <a:extLst>
              <a:ext uri="{FF2B5EF4-FFF2-40B4-BE49-F238E27FC236}">
                <a16:creationId xmlns:a16="http://schemas.microsoft.com/office/drawing/2014/main" id="{7E027CA7-BCF6-4F7C-9DAD-4AA41738B219}"/>
              </a:ext>
            </a:extLst>
          </p:cNvPr>
          <p:cNvSpPr txBox="1"/>
          <p:nvPr/>
        </p:nvSpPr>
        <p:spPr>
          <a:xfrm>
            <a:off x="6926040" y="919475"/>
            <a:ext cx="4626348" cy="2862322"/>
          </a:xfrm>
          <a:prstGeom prst="rect">
            <a:avLst/>
          </a:prstGeom>
          <a:noFill/>
        </p:spPr>
        <p:txBody>
          <a:bodyPr wrap="square">
            <a:spAutoFit/>
          </a:bodyPr>
          <a:lstStyle/>
          <a:p>
            <a:r>
              <a:rPr lang="hr-HR" noProof="0" dirty="0">
                <a:solidFill>
                  <a:schemeClr val="bg1">
                    <a:lumMod val="50000"/>
                  </a:schemeClr>
                </a:solidFill>
              </a:rPr>
              <a:t>Patentna prijava</a:t>
            </a:r>
            <a:r>
              <a:rPr lang="en-US" dirty="0">
                <a:solidFill>
                  <a:schemeClr val="bg1">
                    <a:lumMod val="50000"/>
                  </a:schemeClr>
                </a:solidFill>
              </a:rPr>
              <a:t>: WO201236816</a:t>
            </a:r>
            <a:endParaRPr lang="hr-HR" dirty="0">
              <a:solidFill>
                <a:schemeClr val="bg1">
                  <a:lumMod val="50000"/>
                </a:schemeClr>
              </a:solidFill>
            </a:endParaRPr>
          </a:p>
          <a:p>
            <a:pPr marL="285750" indent="-285750">
              <a:buFont typeface="Arial" panose="020B0604020202020204" pitchFamily="34" charset="0"/>
              <a:buChar char="•"/>
            </a:pPr>
            <a:endParaRPr lang="hr-HR" dirty="0">
              <a:solidFill>
                <a:schemeClr val="bg1">
                  <a:lumMod val="50000"/>
                </a:schemeClr>
              </a:solidFill>
            </a:endParaRPr>
          </a:p>
          <a:p>
            <a:r>
              <a:rPr lang="en-US" dirty="0">
                <a:solidFill>
                  <a:schemeClr val="bg1">
                    <a:lumMod val="50000"/>
                  </a:schemeClr>
                </a:solidFill>
              </a:rPr>
              <a:t>EP </a:t>
            </a:r>
            <a:r>
              <a:rPr lang="hr-HR" noProof="0" dirty="0">
                <a:solidFill>
                  <a:schemeClr val="bg1">
                    <a:lumMod val="50000"/>
                  </a:schemeClr>
                </a:solidFill>
              </a:rPr>
              <a:t>prijava, PCT prijave, nacionalne prijave</a:t>
            </a:r>
          </a:p>
          <a:p>
            <a:pPr marL="285750" indent="-285750">
              <a:buFont typeface="Arial" panose="020B0604020202020204" pitchFamily="34" charset="0"/>
              <a:buChar char="•"/>
            </a:pPr>
            <a:endParaRPr lang="hr-HR" dirty="0">
              <a:solidFill>
                <a:schemeClr val="bg1">
                  <a:lumMod val="50000"/>
                </a:schemeClr>
              </a:solidFill>
            </a:endParaRPr>
          </a:p>
          <a:p>
            <a:r>
              <a:rPr lang="en-US" dirty="0">
                <a:solidFill>
                  <a:schemeClr val="bg1">
                    <a:lumMod val="50000"/>
                  </a:schemeClr>
                </a:solidFill>
              </a:rPr>
              <a:t>4 </a:t>
            </a:r>
            <a:r>
              <a:rPr lang="hr-HR" noProof="0" dirty="0">
                <a:solidFill>
                  <a:schemeClr val="bg1">
                    <a:lumMod val="50000"/>
                  </a:schemeClr>
                </a:solidFill>
              </a:rPr>
              <a:t>patentne unije i druge države</a:t>
            </a:r>
          </a:p>
          <a:p>
            <a:pPr marL="285750" indent="-285750">
              <a:buFont typeface="Arial" panose="020B0604020202020204" pitchFamily="34" charset="0"/>
              <a:buChar char="•"/>
            </a:pPr>
            <a:endParaRPr lang="hr-HR" dirty="0">
              <a:solidFill>
                <a:schemeClr val="bg1">
                  <a:lumMod val="50000"/>
                </a:schemeClr>
              </a:solidFill>
            </a:endParaRPr>
          </a:p>
          <a:p>
            <a:r>
              <a:rPr lang="hr-HR" noProof="0" dirty="0">
                <a:solidFill>
                  <a:schemeClr val="bg1">
                    <a:lumMod val="50000"/>
                  </a:schemeClr>
                </a:solidFill>
              </a:rPr>
              <a:t>Široka patentna zaštita (4 milijarde ljudi)</a:t>
            </a:r>
          </a:p>
          <a:p>
            <a:endParaRPr lang="hr-HR" dirty="0">
              <a:solidFill>
                <a:schemeClr val="bg1">
                  <a:lumMod val="50000"/>
                </a:schemeClr>
              </a:solidFill>
            </a:endParaRPr>
          </a:p>
          <a:p>
            <a:r>
              <a:rPr lang="hr-HR" noProof="0" dirty="0">
                <a:solidFill>
                  <a:schemeClr val="bg1">
                    <a:lumMod val="50000"/>
                  </a:schemeClr>
                </a:solidFill>
              </a:rPr>
              <a:t>Ishođenje novih patenata u tijeku (</a:t>
            </a:r>
            <a:r>
              <a:rPr lang="en-US" noProof="0" dirty="0">
                <a:solidFill>
                  <a:schemeClr val="bg1">
                    <a:lumMod val="50000"/>
                  </a:schemeClr>
                </a:solidFill>
              </a:rPr>
              <a:t>divisional applications</a:t>
            </a:r>
            <a:r>
              <a:rPr lang="hr-HR" noProof="0" dirty="0">
                <a:solidFill>
                  <a:schemeClr val="bg1">
                    <a:lumMod val="50000"/>
                  </a:schemeClr>
                </a:solidFill>
              </a:rPr>
              <a:t>)</a:t>
            </a:r>
          </a:p>
        </p:txBody>
      </p:sp>
      <p:sp>
        <p:nvSpPr>
          <p:cNvPr id="18" name="Strelica: desno 17">
            <a:extLst>
              <a:ext uri="{FF2B5EF4-FFF2-40B4-BE49-F238E27FC236}">
                <a16:creationId xmlns:a16="http://schemas.microsoft.com/office/drawing/2014/main" id="{0AD83841-6F9C-1F4D-BF48-F7E7BA9F9B9D}"/>
              </a:ext>
            </a:extLst>
          </p:cNvPr>
          <p:cNvSpPr/>
          <p:nvPr/>
        </p:nvSpPr>
        <p:spPr>
          <a:xfrm>
            <a:off x="1442414" y="2651052"/>
            <a:ext cx="247259" cy="172528"/>
          </a:xfrm>
          <a:prstGeom prst="rightArrow">
            <a:avLst/>
          </a:prstGeom>
          <a:solidFill>
            <a:schemeClr val="accent6">
              <a:lumMod val="50000"/>
              <a:lumOff val="50000"/>
            </a:schemeClr>
          </a:solidFill>
          <a:ln>
            <a:solidFill>
              <a:schemeClr val="accent6">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 name="Strelica: desno 18">
            <a:extLst>
              <a:ext uri="{FF2B5EF4-FFF2-40B4-BE49-F238E27FC236}">
                <a16:creationId xmlns:a16="http://schemas.microsoft.com/office/drawing/2014/main" id="{2DF6751F-775F-E297-C81A-A2D577FA7AA1}"/>
              </a:ext>
            </a:extLst>
          </p:cNvPr>
          <p:cNvSpPr/>
          <p:nvPr/>
        </p:nvSpPr>
        <p:spPr>
          <a:xfrm>
            <a:off x="1442414" y="1803326"/>
            <a:ext cx="247259" cy="172528"/>
          </a:xfrm>
          <a:prstGeom prst="rightArrow">
            <a:avLst/>
          </a:prstGeom>
          <a:solidFill>
            <a:schemeClr val="accent6">
              <a:lumMod val="50000"/>
              <a:lumOff val="50000"/>
            </a:schemeClr>
          </a:solidFill>
          <a:ln>
            <a:solidFill>
              <a:schemeClr val="accent6">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 name="Strelica: desno 19">
            <a:extLst>
              <a:ext uri="{FF2B5EF4-FFF2-40B4-BE49-F238E27FC236}">
                <a16:creationId xmlns:a16="http://schemas.microsoft.com/office/drawing/2014/main" id="{E6FC2E62-013C-A779-8B7C-5A645234FF3E}"/>
              </a:ext>
            </a:extLst>
          </p:cNvPr>
          <p:cNvSpPr/>
          <p:nvPr/>
        </p:nvSpPr>
        <p:spPr>
          <a:xfrm>
            <a:off x="1442414" y="1026693"/>
            <a:ext cx="247259" cy="172528"/>
          </a:xfrm>
          <a:prstGeom prst="rightArrow">
            <a:avLst/>
          </a:prstGeom>
          <a:solidFill>
            <a:schemeClr val="accent6">
              <a:lumMod val="50000"/>
              <a:lumOff val="50000"/>
            </a:schemeClr>
          </a:solidFill>
          <a:ln>
            <a:solidFill>
              <a:schemeClr val="accent6">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1" name="Strelica: desno 20">
            <a:extLst>
              <a:ext uri="{FF2B5EF4-FFF2-40B4-BE49-F238E27FC236}">
                <a16:creationId xmlns:a16="http://schemas.microsoft.com/office/drawing/2014/main" id="{4051399F-B8CD-1F44-D5DD-D73CEE82C694}"/>
              </a:ext>
            </a:extLst>
          </p:cNvPr>
          <p:cNvSpPr/>
          <p:nvPr/>
        </p:nvSpPr>
        <p:spPr>
          <a:xfrm>
            <a:off x="1439577" y="3494856"/>
            <a:ext cx="247259" cy="172528"/>
          </a:xfrm>
          <a:prstGeom prst="rightArrow">
            <a:avLst/>
          </a:prstGeom>
          <a:solidFill>
            <a:schemeClr val="accent6">
              <a:lumMod val="50000"/>
              <a:lumOff val="50000"/>
            </a:schemeClr>
          </a:solidFill>
          <a:ln>
            <a:solidFill>
              <a:schemeClr val="accent6">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3" name="Strelica: desno 22">
            <a:extLst>
              <a:ext uri="{FF2B5EF4-FFF2-40B4-BE49-F238E27FC236}">
                <a16:creationId xmlns:a16="http://schemas.microsoft.com/office/drawing/2014/main" id="{E6A1D2FD-FEF9-889F-9A42-50EA4EB886E6}"/>
              </a:ext>
            </a:extLst>
          </p:cNvPr>
          <p:cNvSpPr/>
          <p:nvPr/>
        </p:nvSpPr>
        <p:spPr>
          <a:xfrm>
            <a:off x="6678781" y="1026693"/>
            <a:ext cx="247259" cy="172528"/>
          </a:xfrm>
          <a:prstGeom prst="rightArrow">
            <a:avLst/>
          </a:prstGeom>
          <a:solidFill>
            <a:schemeClr val="accent6">
              <a:lumMod val="50000"/>
              <a:lumOff val="50000"/>
            </a:schemeClr>
          </a:solidFill>
          <a:ln>
            <a:solidFill>
              <a:schemeClr val="accent6">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4" name="Strelica: desno 23">
            <a:extLst>
              <a:ext uri="{FF2B5EF4-FFF2-40B4-BE49-F238E27FC236}">
                <a16:creationId xmlns:a16="http://schemas.microsoft.com/office/drawing/2014/main" id="{352E6A66-0750-40D7-FA56-FCBB2D95A095}"/>
              </a:ext>
            </a:extLst>
          </p:cNvPr>
          <p:cNvSpPr/>
          <p:nvPr/>
        </p:nvSpPr>
        <p:spPr>
          <a:xfrm>
            <a:off x="6683199" y="1523344"/>
            <a:ext cx="247259" cy="172528"/>
          </a:xfrm>
          <a:prstGeom prst="rightArrow">
            <a:avLst/>
          </a:prstGeom>
          <a:solidFill>
            <a:schemeClr val="accent6">
              <a:lumMod val="50000"/>
              <a:lumOff val="50000"/>
            </a:schemeClr>
          </a:solidFill>
          <a:ln>
            <a:solidFill>
              <a:schemeClr val="accent6">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5" name="Strelica: desno 24">
            <a:extLst>
              <a:ext uri="{FF2B5EF4-FFF2-40B4-BE49-F238E27FC236}">
                <a16:creationId xmlns:a16="http://schemas.microsoft.com/office/drawing/2014/main" id="{147879BC-62A2-E40D-7FC9-8BD091833B92}"/>
              </a:ext>
            </a:extLst>
          </p:cNvPr>
          <p:cNvSpPr/>
          <p:nvPr/>
        </p:nvSpPr>
        <p:spPr>
          <a:xfrm>
            <a:off x="6678781" y="2121060"/>
            <a:ext cx="247259" cy="172528"/>
          </a:xfrm>
          <a:prstGeom prst="rightArrow">
            <a:avLst/>
          </a:prstGeom>
          <a:solidFill>
            <a:schemeClr val="accent6">
              <a:lumMod val="50000"/>
              <a:lumOff val="50000"/>
            </a:schemeClr>
          </a:solidFill>
          <a:ln>
            <a:solidFill>
              <a:schemeClr val="accent6">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6" name="Strelica: desno 25">
            <a:extLst>
              <a:ext uri="{FF2B5EF4-FFF2-40B4-BE49-F238E27FC236}">
                <a16:creationId xmlns:a16="http://schemas.microsoft.com/office/drawing/2014/main" id="{C55051D7-9334-EB83-63B9-A69C3770E565}"/>
              </a:ext>
            </a:extLst>
          </p:cNvPr>
          <p:cNvSpPr/>
          <p:nvPr/>
        </p:nvSpPr>
        <p:spPr>
          <a:xfrm>
            <a:off x="6678781" y="2660900"/>
            <a:ext cx="247259" cy="172528"/>
          </a:xfrm>
          <a:prstGeom prst="rightArrow">
            <a:avLst/>
          </a:prstGeom>
          <a:solidFill>
            <a:schemeClr val="accent6">
              <a:lumMod val="50000"/>
              <a:lumOff val="50000"/>
            </a:schemeClr>
          </a:solidFill>
          <a:ln>
            <a:solidFill>
              <a:schemeClr val="accent6">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7" name="Strelica: desno 26">
            <a:extLst>
              <a:ext uri="{FF2B5EF4-FFF2-40B4-BE49-F238E27FC236}">
                <a16:creationId xmlns:a16="http://schemas.microsoft.com/office/drawing/2014/main" id="{F29B30F1-462F-435A-27FA-5A34B898D4FC}"/>
              </a:ext>
            </a:extLst>
          </p:cNvPr>
          <p:cNvSpPr/>
          <p:nvPr/>
        </p:nvSpPr>
        <p:spPr>
          <a:xfrm>
            <a:off x="6678781" y="3217238"/>
            <a:ext cx="247259" cy="172528"/>
          </a:xfrm>
          <a:prstGeom prst="rightArrow">
            <a:avLst/>
          </a:prstGeom>
          <a:solidFill>
            <a:schemeClr val="accent6">
              <a:lumMod val="50000"/>
              <a:lumOff val="50000"/>
            </a:schemeClr>
          </a:solidFill>
          <a:ln>
            <a:solidFill>
              <a:schemeClr val="accent6">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8" name="Slide Number Placeholder 4">
            <a:extLst>
              <a:ext uri="{FF2B5EF4-FFF2-40B4-BE49-F238E27FC236}">
                <a16:creationId xmlns:a16="http://schemas.microsoft.com/office/drawing/2014/main" id="{39463813-733E-D3D4-19ED-4B98043CC3A8}"/>
              </a:ext>
            </a:extLst>
          </p:cNvPr>
          <p:cNvSpPr txBox="1">
            <a:spLocks/>
          </p:cNvSpPr>
          <p:nvPr/>
        </p:nvSpPr>
        <p:spPr>
          <a:xfrm>
            <a:off x="11194169" y="6217920"/>
            <a:ext cx="458592"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EACEE-25B4-4A2D-B147-27296E36371D}" type="slidenum">
              <a:rPr lang="en-US" altLang="zh-CN" sz="1200" smtClean="0">
                <a:solidFill>
                  <a:schemeClr val="tx1">
                    <a:lumMod val="50000"/>
                    <a:lumOff val="50000"/>
                  </a:schemeClr>
                </a:solidFill>
              </a:rPr>
              <a:pPr/>
              <a:t>5</a:t>
            </a:fld>
            <a:endParaRPr lang="en-US" altLang="zh-CN" sz="1200" dirty="0">
              <a:solidFill>
                <a:schemeClr val="tx1">
                  <a:lumMod val="50000"/>
                  <a:lumOff val="50000"/>
                </a:schemeClr>
              </a:solidFill>
            </a:endParaRPr>
          </a:p>
        </p:txBody>
      </p:sp>
      <p:pic>
        <p:nvPicPr>
          <p:cNvPr id="16" name="Slika 15">
            <a:extLst>
              <a:ext uri="{FF2B5EF4-FFF2-40B4-BE49-F238E27FC236}">
                <a16:creationId xmlns:a16="http://schemas.microsoft.com/office/drawing/2014/main" id="{5AA0F1FD-3C3F-B734-C0DA-642593B98BF9}"/>
              </a:ext>
            </a:extLst>
          </p:cNvPr>
          <p:cNvPicPr>
            <a:picLocks noChangeAspect="1"/>
          </p:cNvPicPr>
          <p:nvPr/>
        </p:nvPicPr>
        <p:blipFill>
          <a:blip r:embed="rId5"/>
          <a:stretch>
            <a:fillRect/>
          </a:stretch>
        </p:blipFill>
        <p:spPr>
          <a:xfrm>
            <a:off x="14442" y="6276116"/>
            <a:ext cx="573074" cy="573074"/>
          </a:xfrm>
          <a:prstGeom prst="rect">
            <a:avLst/>
          </a:prstGeom>
        </p:spPr>
      </p:pic>
    </p:spTree>
    <p:extLst>
      <p:ext uri="{BB962C8B-B14F-4D97-AF65-F5344CB8AC3E}">
        <p14:creationId xmlns:p14="http://schemas.microsoft.com/office/powerpoint/2010/main" val="247807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6EE56-382E-6DF8-7AD9-0867474BA1EA}"/>
            </a:ext>
          </a:extLst>
        </p:cNvPr>
        <p:cNvGrpSpPr/>
        <p:nvPr/>
      </p:nvGrpSpPr>
      <p:grpSpPr>
        <a:xfrm>
          <a:off x="0" y="0"/>
          <a:ext cx="0" cy="0"/>
          <a:chOff x="0" y="0"/>
          <a:chExt cx="0" cy="0"/>
        </a:xfrm>
      </p:grpSpPr>
      <p:sp>
        <p:nvSpPr>
          <p:cNvPr id="11" name="Pravokutnik 10">
            <a:extLst>
              <a:ext uri="{FF2B5EF4-FFF2-40B4-BE49-F238E27FC236}">
                <a16:creationId xmlns:a16="http://schemas.microsoft.com/office/drawing/2014/main" id="{FC51DD24-CCF0-7371-CD66-C080E8611D27}"/>
              </a:ext>
            </a:extLst>
          </p:cNvPr>
          <p:cNvSpPr/>
          <p:nvPr/>
        </p:nvSpPr>
        <p:spPr>
          <a:xfrm>
            <a:off x="917531" y="3798519"/>
            <a:ext cx="1162878" cy="14511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Pravokutnik 11">
            <a:extLst>
              <a:ext uri="{FF2B5EF4-FFF2-40B4-BE49-F238E27FC236}">
                <a16:creationId xmlns:a16="http://schemas.microsoft.com/office/drawing/2014/main" id="{68426567-26A9-4D2F-F20B-B401FD25C3BA}"/>
              </a:ext>
            </a:extLst>
          </p:cNvPr>
          <p:cNvSpPr/>
          <p:nvPr/>
        </p:nvSpPr>
        <p:spPr>
          <a:xfrm>
            <a:off x="7176052" y="5446643"/>
            <a:ext cx="1162878" cy="10933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TekstniOkvir 12">
            <a:extLst>
              <a:ext uri="{FF2B5EF4-FFF2-40B4-BE49-F238E27FC236}">
                <a16:creationId xmlns:a16="http://schemas.microsoft.com/office/drawing/2014/main" id="{30CA059E-8CE0-2840-2561-B03352955030}"/>
              </a:ext>
            </a:extLst>
          </p:cNvPr>
          <p:cNvSpPr txBox="1"/>
          <p:nvPr/>
        </p:nvSpPr>
        <p:spPr>
          <a:xfrm>
            <a:off x="3011464" y="214590"/>
            <a:ext cx="5367175" cy="553998"/>
          </a:xfrm>
          <a:prstGeom prst="rect">
            <a:avLst/>
          </a:prstGeom>
        </p:spPr>
        <p:txBody>
          <a:bodyPr wrap="none" rtlCol="0">
            <a:spAutoFit/>
          </a:bodyPr>
          <a:lstStyle/>
          <a:p>
            <a:pPr>
              <a:spcBef>
                <a:spcPts val="1000"/>
              </a:spcBef>
            </a:pPr>
            <a:r>
              <a:rPr lang="hr-HR" sz="3000" dirty="0">
                <a:solidFill>
                  <a:schemeClr val="accent6">
                    <a:lumMod val="50000"/>
                    <a:lumOff val="50000"/>
                  </a:schemeClr>
                </a:solidFill>
              </a:rPr>
              <a:t>Primjer – </a:t>
            </a:r>
            <a:r>
              <a:rPr lang="hr-HR" sz="3000" noProof="0" dirty="0" err="1">
                <a:solidFill>
                  <a:schemeClr val="accent6">
                    <a:lumMod val="50000"/>
                    <a:lumOff val="50000"/>
                  </a:schemeClr>
                </a:solidFill>
              </a:rPr>
              <a:t>PARKinsonova</a:t>
            </a:r>
            <a:r>
              <a:rPr lang="hr-HR" sz="3000" dirty="0">
                <a:solidFill>
                  <a:schemeClr val="accent6">
                    <a:lumMod val="50000"/>
                    <a:lumOff val="50000"/>
                  </a:schemeClr>
                </a:solidFill>
              </a:rPr>
              <a:t> bolest </a:t>
            </a:r>
          </a:p>
        </p:txBody>
      </p:sp>
      <p:graphicFrame>
        <p:nvGraphicFramePr>
          <p:cNvPr id="4" name="Tablica 3">
            <a:extLst>
              <a:ext uri="{FF2B5EF4-FFF2-40B4-BE49-F238E27FC236}">
                <a16:creationId xmlns:a16="http://schemas.microsoft.com/office/drawing/2014/main" id="{443029F8-20F2-1420-1D8A-650089A918E5}"/>
              </a:ext>
            </a:extLst>
          </p:cNvPr>
          <p:cNvGraphicFramePr>
            <a:graphicFrameLocks noGrp="1"/>
          </p:cNvGraphicFramePr>
          <p:nvPr>
            <p:extLst>
              <p:ext uri="{D42A27DB-BD31-4B8C-83A1-F6EECF244321}">
                <p14:modId xmlns:p14="http://schemas.microsoft.com/office/powerpoint/2010/main" val="288654249"/>
              </p:ext>
            </p:extLst>
          </p:nvPr>
        </p:nvGraphicFramePr>
        <p:xfrm>
          <a:off x="1240641" y="2352151"/>
          <a:ext cx="9846183" cy="3641144"/>
        </p:xfrm>
        <a:graphic>
          <a:graphicData uri="http://schemas.openxmlformats.org/drawingml/2006/table">
            <a:tbl>
              <a:tblPr/>
              <a:tblGrid>
                <a:gridCol w="1752431">
                  <a:extLst>
                    <a:ext uri="{9D8B030D-6E8A-4147-A177-3AD203B41FA5}">
                      <a16:colId xmlns:a16="http://schemas.microsoft.com/office/drawing/2014/main" val="692364408"/>
                    </a:ext>
                  </a:extLst>
                </a:gridCol>
                <a:gridCol w="2679195">
                  <a:extLst>
                    <a:ext uri="{9D8B030D-6E8A-4147-A177-3AD203B41FA5}">
                      <a16:colId xmlns:a16="http://schemas.microsoft.com/office/drawing/2014/main" val="425555938"/>
                    </a:ext>
                  </a:extLst>
                </a:gridCol>
                <a:gridCol w="2785914">
                  <a:extLst>
                    <a:ext uri="{9D8B030D-6E8A-4147-A177-3AD203B41FA5}">
                      <a16:colId xmlns:a16="http://schemas.microsoft.com/office/drawing/2014/main" val="1195177496"/>
                    </a:ext>
                  </a:extLst>
                </a:gridCol>
                <a:gridCol w="2628643">
                  <a:extLst>
                    <a:ext uri="{9D8B030D-6E8A-4147-A177-3AD203B41FA5}">
                      <a16:colId xmlns:a16="http://schemas.microsoft.com/office/drawing/2014/main" val="334044477"/>
                    </a:ext>
                  </a:extLst>
                </a:gridCol>
              </a:tblGrid>
              <a:tr h="417199">
                <a:tc>
                  <a:txBody>
                    <a:bodyPr/>
                    <a:lstStyle/>
                    <a:p>
                      <a:pPr algn="l" fontAlgn="b">
                        <a:buNone/>
                      </a:pPr>
                      <a:r>
                        <a:rPr lang="hr-HR" sz="2000" b="1" i="0" u="none" strike="noStrike" noProof="0" dirty="0">
                          <a:solidFill>
                            <a:srgbClr val="002060"/>
                          </a:solidFill>
                          <a:effectLst/>
                          <a:latin typeface="Aptos Narrow" panose="020B0004020202020204" pitchFamily="34" charset="0"/>
                        </a:rPr>
                        <a:t>Konkurencija</a:t>
                      </a:r>
                      <a:r>
                        <a:rPr lang="en-US" sz="2000" b="1" i="0" u="none" strike="noStrike" dirty="0">
                          <a:solidFill>
                            <a:srgbClr val="002060"/>
                          </a:solidFill>
                          <a:effectLst/>
                          <a:latin typeface="Aptos Narrow" panose="020B00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AE9F8"/>
                    </a:solidFill>
                  </a:tcPr>
                </a:tc>
                <a:tc>
                  <a:txBody>
                    <a:bodyPr/>
                    <a:lstStyle/>
                    <a:p>
                      <a:pPr algn="l" fontAlgn="b">
                        <a:buNone/>
                      </a:pPr>
                      <a:r>
                        <a:rPr lang="hr-HR" sz="2000" b="1" i="0" u="none" strike="noStrike" dirty="0">
                          <a:solidFill>
                            <a:schemeClr val="accent6">
                              <a:lumMod val="50000"/>
                              <a:lumOff val="50000"/>
                            </a:schemeClr>
                          </a:solidFill>
                          <a:effectLst/>
                          <a:latin typeface="Aptos Narrow" panose="020B0004020202020204" pitchFamily="34" charset="0"/>
                        </a:rPr>
                        <a:t>     </a:t>
                      </a:r>
                      <a:r>
                        <a:rPr lang="en-US" sz="2000" b="1" i="0" u="none" strike="noStrike" dirty="0">
                          <a:solidFill>
                            <a:schemeClr val="accent6">
                              <a:lumMod val="50000"/>
                              <a:lumOff val="50000"/>
                            </a:schemeClr>
                          </a:solidFill>
                          <a:effectLst/>
                          <a:latin typeface="Aptos Narrow" panose="020B0004020202020204" pitchFamily="34" charset="0"/>
                        </a:rPr>
                        <a:t>Duodopa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hr-HR" sz="2000" b="1" i="0" u="none" strike="noStrike" noProof="0" dirty="0">
                          <a:solidFill>
                            <a:schemeClr val="accent6">
                              <a:lumMod val="50000"/>
                              <a:lumOff val="50000"/>
                            </a:schemeClr>
                          </a:solidFill>
                          <a:effectLst/>
                          <a:latin typeface="Aptos Narrow" panose="020B0004020202020204" pitchFamily="34" charset="0"/>
                        </a:rPr>
                        <a:t>Postojeći oralni oblici</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2000" b="1" i="0" u="none" strike="noStrike" dirty="0">
                          <a:solidFill>
                            <a:schemeClr val="accent6">
                              <a:lumMod val="50000"/>
                              <a:lumOff val="50000"/>
                            </a:schemeClr>
                          </a:solidFill>
                          <a:effectLst/>
                          <a:latin typeface="Aptos Narrow" panose="020B0004020202020204" pitchFamily="34" charset="0"/>
                        </a:rPr>
                        <a:t>Nova </a:t>
                      </a:r>
                      <a:r>
                        <a:rPr lang="hr-HR" sz="2000" b="1" i="0" u="none" strike="noStrike" noProof="0" dirty="0">
                          <a:solidFill>
                            <a:schemeClr val="accent6">
                              <a:lumMod val="50000"/>
                              <a:lumOff val="50000"/>
                            </a:schemeClr>
                          </a:solidFill>
                          <a:effectLst/>
                          <a:latin typeface="Aptos Narrow" panose="020B0004020202020204" pitchFamily="34" charset="0"/>
                        </a:rPr>
                        <a:t>formulacija</a:t>
                      </a:r>
                      <a:r>
                        <a:rPr lang="en-US" sz="2000" b="1" i="0" u="none" strike="noStrike" dirty="0">
                          <a:solidFill>
                            <a:schemeClr val="accent6">
                              <a:lumMod val="50000"/>
                              <a:lumOff val="50000"/>
                            </a:schemeClr>
                          </a:solidFill>
                          <a:effectLst/>
                          <a:latin typeface="Aptos Narrow" panose="020B00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3050090"/>
                  </a:ext>
                </a:extLst>
              </a:tr>
              <a:tr h="457590">
                <a:tc>
                  <a:txBody>
                    <a:bodyPr/>
                    <a:lstStyle/>
                    <a:p>
                      <a:pPr algn="l" fontAlgn="b">
                        <a:buNone/>
                      </a:pPr>
                      <a:r>
                        <a:rPr lang="hr-HR" sz="2000" b="1" i="0" u="none" strike="noStrike" noProof="0" dirty="0">
                          <a:solidFill>
                            <a:srgbClr val="002060"/>
                          </a:solidFill>
                          <a:effectLst/>
                          <a:latin typeface="Aptos Narrow" panose="020B0004020202020204" pitchFamily="34" charset="0"/>
                        </a:rPr>
                        <a:t>Cijena / godina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l" fontAlgn="b">
                        <a:buNone/>
                      </a:pPr>
                      <a:r>
                        <a:rPr lang="hr-HR" sz="2000" b="0" i="0" u="none" strike="noStrike" dirty="0">
                          <a:solidFill>
                            <a:schemeClr val="tx1">
                              <a:lumMod val="65000"/>
                              <a:lumOff val="35000"/>
                            </a:schemeClr>
                          </a:solidFill>
                          <a:effectLst/>
                          <a:latin typeface="Aptos Narrow" panose="020B0004020202020204" pitchFamily="34" charset="0"/>
                        </a:rPr>
                        <a:t>     </a:t>
                      </a:r>
                      <a:r>
                        <a:rPr lang="en-US" sz="2000" b="0" i="0" u="none" strike="noStrike" dirty="0">
                          <a:solidFill>
                            <a:schemeClr val="tx1">
                              <a:lumMod val="65000"/>
                              <a:lumOff val="35000"/>
                            </a:schemeClr>
                          </a:solidFill>
                          <a:effectLst/>
                          <a:latin typeface="Aptos Narrow" panose="020B0004020202020204" pitchFamily="34" charset="0"/>
                        </a:rPr>
                        <a:t>50.000 € </a:t>
                      </a:r>
                      <a:r>
                        <a:rPr lang="hr-HR" sz="2000" b="0" i="0" u="none" strike="noStrike" noProof="0" dirty="0">
                          <a:solidFill>
                            <a:schemeClr val="tx1">
                              <a:lumMod val="65000"/>
                              <a:lumOff val="35000"/>
                            </a:schemeClr>
                          </a:solidFill>
                          <a:effectLst/>
                          <a:latin typeface="Aptos Narrow" panose="020B0004020202020204" pitchFamily="34" charset="0"/>
                        </a:rPr>
                        <a:t>ili</a:t>
                      </a:r>
                      <a:r>
                        <a:rPr lang="en-US" sz="2000" b="0" i="0" u="none" strike="noStrike" dirty="0">
                          <a:solidFill>
                            <a:schemeClr val="tx1">
                              <a:lumMod val="65000"/>
                              <a:lumOff val="35000"/>
                            </a:schemeClr>
                          </a:solidFill>
                          <a:effectLst/>
                          <a:latin typeface="Aptos Narrow" panose="020B0004020202020204" pitchFamily="34" charset="0"/>
                        </a:rPr>
                        <a:t> </a:t>
                      </a:r>
                      <a:r>
                        <a:rPr lang="hr-HR" sz="2000" b="0" i="0" u="none" strike="noStrike" noProof="0" dirty="0">
                          <a:solidFill>
                            <a:schemeClr val="tx1">
                              <a:lumMod val="65000"/>
                              <a:lumOff val="35000"/>
                            </a:schemeClr>
                          </a:solidFill>
                          <a:effectLst/>
                          <a:latin typeface="Aptos Narrow" panose="020B0004020202020204" pitchFamily="34" charset="0"/>
                        </a:rPr>
                        <a:t>više</a:t>
                      </a:r>
                      <a:r>
                        <a:rPr lang="en-US" sz="2000" b="0" i="0" u="none" strike="noStrike" dirty="0">
                          <a:solidFill>
                            <a:schemeClr val="tx1">
                              <a:lumMod val="65000"/>
                              <a:lumOff val="35000"/>
                            </a:schemeClr>
                          </a:solidFill>
                          <a:effectLst/>
                          <a:latin typeface="Aptos Narrow" panose="020B00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2000" b="0" i="0" u="none" strike="noStrike" dirty="0">
                          <a:solidFill>
                            <a:schemeClr val="tx1">
                              <a:lumMod val="65000"/>
                              <a:lumOff val="35000"/>
                            </a:schemeClr>
                          </a:solidFill>
                          <a:effectLst/>
                          <a:latin typeface="Aptos Narrow" panose="020B0004020202020204" pitchFamily="34" charset="0"/>
                        </a:rPr>
                        <a:t>1.000 €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2000" b="0" i="0" u="none" strike="noStrike">
                          <a:solidFill>
                            <a:schemeClr val="tx1">
                              <a:lumMod val="65000"/>
                              <a:lumOff val="35000"/>
                            </a:schemeClr>
                          </a:solidFill>
                          <a:effectLst/>
                          <a:latin typeface="Aptos Narrow" panose="020B0004020202020204" pitchFamily="34" charset="0"/>
                        </a:rPr>
                        <a:t>3.000 - 5.000 €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4588705"/>
                  </a:ext>
                </a:extLst>
              </a:tr>
              <a:tr h="417199">
                <a:tc>
                  <a:txBody>
                    <a:bodyPr/>
                    <a:lstStyle/>
                    <a:p>
                      <a:pPr algn="l" fontAlgn="b">
                        <a:buNone/>
                      </a:pPr>
                      <a:r>
                        <a:rPr lang="hr-HR" sz="2000" b="1" i="0" u="none" strike="noStrike" noProof="0" dirty="0">
                          <a:solidFill>
                            <a:srgbClr val="002060"/>
                          </a:solidFill>
                          <a:effectLst/>
                          <a:latin typeface="Aptos Narrow" panose="020B0004020202020204" pitchFamily="34" charset="0"/>
                        </a:rPr>
                        <a:t>Primjena</a:t>
                      </a:r>
                      <a:r>
                        <a:rPr lang="en-US" sz="2000" b="1" i="0" u="none" strike="noStrike" dirty="0">
                          <a:solidFill>
                            <a:srgbClr val="002060"/>
                          </a:solidFill>
                          <a:effectLst/>
                          <a:latin typeface="Aptos Narrow" panose="020B00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l" fontAlgn="b">
                        <a:buNone/>
                      </a:pPr>
                      <a:r>
                        <a:rPr lang="hr-HR" sz="2000" b="0" i="0" u="none" strike="noStrike" dirty="0">
                          <a:solidFill>
                            <a:schemeClr val="tx1">
                              <a:lumMod val="65000"/>
                              <a:lumOff val="35000"/>
                            </a:schemeClr>
                          </a:solidFill>
                          <a:effectLst/>
                          <a:latin typeface="Aptos Narrow" panose="020B0004020202020204" pitchFamily="34" charset="0"/>
                        </a:rPr>
                        <a:t>     </a:t>
                      </a:r>
                      <a:r>
                        <a:rPr lang="hr-HR" sz="2000" b="0" i="0" u="none" strike="noStrike" noProof="0" dirty="0">
                          <a:solidFill>
                            <a:schemeClr val="tx1">
                              <a:lumMod val="65000"/>
                              <a:lumOff val="35000"/>
                            </a:schemeClr>
                          </a:solidFill>
                          <a:effectLst/>
                          <a:latin typeface="Aptos Narrow" panose="020B0004020202020204" pitchFamily="34" charset="0"/>
                        </a:rPr>
                        <a:t>parenteralno</a:t>
                      </a:r>
                      <a:r>
                        <a:rPr lang="en-US" sz="2000" b="0" i="0" u="none" strike="noStrike" dirty="0">
                          <a:solidFill>
                            <a:schemeClr val="tx1">
                              <a:lumMod val="65000"/>
                              <a:lumOff val="35000"/>
                            </a:schemeClr>
                          </a:solidFill>
                          <a:effectLst/>
                          <a:latin typeface="Aptos Narrow" panose="020B00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hr-HR" sz="2000" b="0" i="0" u="none" strike="noStrike" noProof="0" dirty="0">
                          <a:solidFill>
                            <a:schemeClr val="tx1">
                              <a:lumMod val="65000"/>
                              <a:lumOff val="35000"/>
                            </a:schemeClr>
                          </a:solidFill>
                          <a:effectLst/>
                          <a:latin typeface="Aptos Narrow" panose="020B0004020202020204" pitchFamily="34" charset="0"/>
                        </a:rPr>
                        <a:t>oralno</a:t>
                      </a:r>
                      <a:r>
                        <a:rPr lang="en-US" sz="2000" b="0" i="0" u="none" strike="noStrike" dirty="0">
                          <a:solidFill>
                            <a:schemeClr val="tx1">
                              <a:lumMod val="65000"/>
                              <a:lumOff val="35000"/>
                            </a:schemeClr>
                          </a:solidFill>
                          <a:effectLst/>
                          <a:latin typeface="Aptos Narrow" panose="020B00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2000" b="0" i="0" u="none" strike="noStrike">
                          <a:solidFill>
                            <a:schemeClr val="tx1">
                              <a:lumMod val="65000"/>
                              <a:lumOff val="35000"/>
                            </a:schemeClr>
                          </a:solidFill>
                          <a:effectLst/>
                          <a:latin typeface="Aptos Narrow" panose="020B0004020202020204" pitchFamily="34" charset="0"/>
                        </a:rPr>
                        <a:t>oralno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0206406"/>
                  </a:ext>
                </a:extLst>
              </a:tr>
              <a:tr h="417199">
                <a:tc>
                  <a:txBody>
                    <a:bodyPr/>
                    <a:lstStyle/>
                    <a:p>
                      <a:pPr algn="l" fontAlgn="b">
                        <a:buNone/>
                      </a:pPr>
                      <a:r>
                        <a:rPr lang="hr-HR" sz="2000" b="1" i="0" u="none" strike="noStrike" noProof="0" dirty="0">
                          <a:solidFill>
                            <a:srgbClr val="002060"/>
                          </a:solidFill>
                          <a:effectLst/>
                          <a:latin typeface="Aptos Narrow" panose="020B0004020202020204" pitchFamily="34" charset="0"/>
                        </a:rPr>
                        <a:t>Svojstva</a:t>
                      </a:r>
                      <a:endParaRPr lang="en-US" sz="2000" b="1" i="0" u="none" strike="noStrike" dirty="0">
                        <a:solidFill>
                          <a:srgbClr val="002060"/>
                        </a:solidFill>
                        <a:effectLst/>
                        <a:latin typeface="Aptos Narrow" panose="020B00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l" fontAlgn="b">
                        <a:buNone/>
                      </a:pPr>
                      <a:r>
                        <a:rPr lang="hr-HR" sz="2000" b="0" i="0" u="none" strike="noStrike" dirty="0">
                          <a:solidFill>
                            <a:schemeClr val="tx1">
                              <a:lumMod val="65000"/>
                              <a:lumOff val="35000"/>
                            </a:schemeClr>
                          </a:solidFill>
                          <a:effectLst/>
                          <a:latin typeface="Aptos Narrow" panose="020B0004020202020204" pitchFamily="34" charset="0"/>
                        </a:rPr>
                        <a:t>     </a:t>
                      </a:r>
                      <a:r>
                        <a:rPr lang="hr-HR" sz="2000" b="0" i="0" u="none" strike="noStrike" noProof="0" dirty="0">
                          <a:solidFill>
                            <a:schemeClr val="tx1">
                              <a:lumMod val="65000"/>
                              <a:lumOff val="35000"/>
                            </a:schemeClr>
                          </a:solidFill>
                          <a:effectLst/>
                          <a:latin typeface="Aptos Narrow" panose="020B0004020202020204" pitchFamily="34" charset="0"/>
                        </a:rPr>
                        <a:t>neprikladna primjena </a:t>
                      </a:r>
                      <a:endParaRPr lang="en-US" sz="2000" b="0" i="0" u="none" strike="noStrike" dirty="0">
                        <a:solidFill>
                          <a:schemeClr val="tx1">
                            <a:lumMod val="65000"/>
                            <a:lumOff val="35000"/>
                          </a:schemeClr>
                        </a:solidFill>
                        <a:effectLst/>
                        <a:latin typeface="Aptos Narrow" panose="020B00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hr-HR" sz="2000" b="0" i="0" u="none" strike="noStrike" noProof="0" dirty="0">
                          <a:solidFill>
                            <a:schemeClr val="tx1">
                              <a:lumMod val="65000"/>
                              <a:lumOff val="35000"/>
                            </a:schemeClr>
                          </a:solidFill>
                          <a:effectLst/>
                          <a:latin typeface="Aptos Narrow" panose="020B0004020202020204" pitchFamily="34" charset="0"/>
                        </a:rPr>
                        <a:t>javljaju se nuspojave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2000" b="0" i="0" u="none" strike="noStrike">
                          <a:solidFill>
                            <a:schemeClr val="tx1">
                              <a:lumMod val="65000"/>
                              <a:lumOff val="35000"/>
                            </a:schemeClr>
                          </a:solidFill>
                          <a:effectLst/>
                          <a:latin typeface="Aptos Narrow" panose="020B0004020202020204" pitchFamily="34" charset="0"/>
                        </a:rPr>
                        <a:t>dobro CR</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8952833"/>
                  </a:ext>
                </a:extLst>
              </a:tr>
              <a:tr h="417199">
                <a:tc>
                  <a:txBody>
                    <a:bodyPr/>
                    <a:lstStyle/>
                    <a:p>
                      <a:pPr algn="l" fontAlgn="b">
                        <a:buNone/>
                      </a:pPr>
                      <a:r>
                        <a:rPr lang="hr-HR" sz="2000" b="1" i="0" u="none" strike="noStrike" noProof="0" dirty="0">
                          <a:solidFill>
                            <a:srgbClr val="002060"/>
                          </a:solidFill>
                          <a:effectLst/>
                          <a:latin typeface="Aptos Narrow" panose="020B0004020202020204" pitchFamily="34" charset="0"/>
                        </a:rPr>
                        <a:t>Ocjena</a:t>
                      </a:r>
                      <a:r>
                        <a:rPr lang="en-US" sz="2000" b="1" i="0" u="none" strike="noStrike" dirty="0">
                          <a:solidFill>
                            <a:srgbClr val="002060"/>
                          </a:solidFill>
                          <a:effectLst/>
                          <a:latin typeface="Aptos Narrow" panose="020B0004020202020204" pitchFamily="34" charset="0"/>
                        </a:rPr>
                        <a:t> (CR)</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l" fontAlgn="b">
                        <a:buNone/>
                      </a:pPr>
                      <a:r>
                        <a:rPr lang="hr-HR" sz="2000" b="0" i="0" u="none" strike="noStrike" dirty="0">
                          <a:solidFill>
                            <a:schemeClr val="tx1">
                              <a:lumMod val="65000"/>
                              <a:lumOff val="35000"/>
                            </a:schemeClr>
                          </a:solidFill>
                          <a:effectLst/>
                          <a:latin typeface="Aptos Narrow" panose="020B0004020202020204" pitchFamily="34" charset="0"/>
                        </a:rPr>
                        <a:t>     </a:t>
                      </a:r>
                      <a:r>
                        <a:rPr lang="hr-HR" sz="2000" b="0" i="0" u="none" strike="noStrike" noProof="0" dirty="0">
                          <a:solidFill>
                            <a:schemeClr val="tx1">
                              <a:lumMod val="65000"/>
                              <a:lumOff val="35000"/>
                            </a:schemeClr>
                          </a:solidFill>
                          <a:effectLst/>
                          <a:latin typeface="Aptos Narrow" panose="020B0004020202020204" pitchFamily="34" charset="0"/>
                        </a:rPr>
                        <a:t>izvrsno</a:t>
                      </a:r>
                      <a:r>
                        <a:rPr lang="en-US" sz="2000" b="0" i="0" u="none" strike="noStrike" dirty="0">
                          <a:solidFill>
                            <a:schemeClr val="tx1">
                              <a:lumMod val="65000"/>
                              <a:lumOff val="35000"/>
                            </a:schemeClr>
                          </a:solidFill>
                          <a:effectLst/>
                          <a:latin typeface="Aptos Narrow" panose="020B00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hr-HR" sz="2000" b="0" i="0" u="none" strike="noStrike" noProof="0" dirty="0">
                          <a:solidFill>
                            <a:schemeClr val="tx1">
                              <a:lumMod val="65000"/>
                              <a:lumOff val="35000"/>
                            </a:schemeClr>
                          </a:solidFill>
                          <a:effectLst/>
                          <a:latin typeface="Aptos Narrow" panose="020B0004020202020204" pitchFamily="34" charset="0"/>
                        </a:rPr>
                        <a:t>loše</a:t>
                      </a:r>
                      <a:r>
                        <a:rPr lang="en-US" sz="2000" b="0" i="0" u="none" strike="noStrike" dirty="0">
                          <a:solidFill>
                            <a:schemeClr val="tx1">
                              <a:lumMod val="65000"/>
                              <a:lumOff val="35000"/>
                            </a:schemeClr>
                          </a:solidFill>
                          <a:effectLst/>
                          <a:latin typeface="Aptos Narrow" panose="020B00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hr-HR" sz="2000" b="0" i="0" u="none" strike="noStrike" noProof="0" dirty="0">
                          <a:solidFill>
                            <a:schemeClr val="tx1">
                              <a:lumMod val="65000"/>
                              <a:lumOff val="35000"/>
                            </a:schemeClr>
                          </a:solidFill>
                          <a:effectLst/>
                          <a:latin typeface="Aptos Narrow" panose="020B0004020202020204" pitchFamily="34" charset="0"/>
                        </a:rPr>
                        <a:t>vrlo</a:t>
                      </a:r>
                      <a:r>
                        <a:rPr lang="en-US" sz="2000" b="0" i="0" u="none" strike="noStrike" dirty="0">
                          <a:solidFill>
                            <a:schemeClr val="tx1">
                              <a:lumMod val="65000"/>
                              <a:lumOff val="35000"/>
                            </a:schemeClr>
                          </a:solidFill>
                          <a:effectLst/>
                          <a:latin typeface="Aptos Narrow" panose="020B0004020202020204" pitchFamily="34" charset="0"/>
                        </a:rPr>
                        <a:t> dobro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1259758"/>
                  </a:ext>
                </a:extLst>
              </a:tr>
              <a:tr h="783234">
                <a:tc>
                  <a:txBody>
                    <a:bodyPr/>
                    <a:lstStyle/>
                    <a:p>
                      <a:pPr algn="l" fontAlgn="ctr">
                        <a:buNone/>
                      </a:pPr>
                      <a:r>
                        <a:rPr lang="hr-HR" sz="2000" b="1" i="0" u="none" strike="noStrike" noProof="0" dirty="0">
                          <a:solidFill>
                            <a:srgbClr val="002060"/>
                          </a:solidFill>
                          <a:effectLst/>
                          <a:latin typeface="Aptos Narrow" panose="020B0004020202020204" pitchFamily="34" charset="0"/>
                        </a:rPr>
                        <a:t>Evaluacija</a:t>
                      </a:r>
                      <a:r>
                        <a:rPr lang="en-US" sz="2000" b="1" i="0" u="none" strike="noStrike" dirty="0">
                          <a:solidFill>
                            <a:srgbClr val="002060"/>
                          </a:solidFill>
                          <a:effectLst/>
                          <a:latin typeface="Aptos Narrow" panose="020B0004020202020204" pitchFamily="34" charset="0"/>
                        </a:rPr>
                        <a:t> /</a:t>
                      </a:r>
                      <a:endParaRPr lang="hr-HR" sz="2000" b="1" i="0" u="none" strike="noStrike" dirty="0">
                        <a:solidFill>
                          <a:srgbClr val="002060"/>
                        </a:solidFill>
                        <a:effectLst/>
                        <a:latin typeface="Aptos Narrow" panose="020B0004020202020204" pitchFamily="34" charset="0"/>
                      </a:endParaRPr>
                    </a:p>
                    <a:p>
                      <a:pPr algn="l" fontAlgn="ctr">
                        <a:buNone/>
                      </a:pPr>
                      <a:r>
                        <a:rPr lang="hr-HR" sz="2000" b="1" i="0" u="none" strike="noStrike" noProof="0" dirty="0">
                          <a:solidFill>
                            <a:srgbClr val="002060"/>
                          </a:solidFill>
                          <a:effectLst/>
                          <a:latin typeface="Aptos Narrow" panose="020B0004020202020204" pitchFamily="34" charset="0"/>
                        </a:rPr>
                        <a:t>cijena</a:t>
                      </a:r>
                      <a:endParaRPr lang="en-US" sz="2000" b="1" i="0" u="none" strike="noStrike" dirty="0">
                        <a:solidFill>
                          <a:srgbClr val="002060"/>
                        </a:solidFill>
                        <a:effectLst/>
                        <a:latin typeface="Aptos Narrow" panose="020B00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AE9F8"/>
                    </a:solidFill>
                  </a:tcPr>
                </a:tc>
                <a:tc>
                  <a:txBody>
                    <a:bodyPr/>
                    <a:lstStyle/>
                    <a:p>
                      <a:pPr algn="l" fontAlgn="ctr">
                        <a:buNone/>
                      </a:pPr>
                      <a:r>
                        <a:rPr lang="hr-HR" sz="2000" b="0" i="0" u="none" strike="noStrike" dirty="0">
                          <a:solidFill>
                            <a:schemeClr val="tx1">
                              <a:lumMod val="65000"/>
                              <a:lumOff val="35000"/>
                            </a:schemeClr>
                          </a:solidFill>
                          <a:effectLst/>
                          <a:latin typeface="Aptos Narrow" panose="020B0004020202020204" pitchFamily="34" charset="0"/>
                        </a:rPr>
                        <a:t>          </a:t>
                      </a:r>
                      <a:r>
                        <a:rPr lang="hr-HR" sz="2000" b="0" i="0" u="none" strike="noStrike" noProof="0" dirty="0">
                          <a:solidFill>
                            <a:schemeClr val="tx1">
                              <a:lumMod val="65000"/>
                              <a:lumOff val="35000"/>
                            </a:schemeClr>
                          </a:solidFill>
                          <a:effectLst/>
                          <a:latin typeface="Aptos Narrow" panose="020B0004020202020204" pitchFamily="34" charset="0"/>
                        </a:rPr>
                        <a:t>skupo</a:t>
                      </a:r>
                      <a:r>
                        <a:rPr lang="en-US" sz="2000" b="0" i="0" u="none" strike="noStrike" dirty="0">
                          <a:solidFill>
                            <a:schemeClr val="tx1">
                              <a:lumMod val="65000"/>
                              <a:lumOff val="35000"/>
                            </a:schemeClr>
                          </a:solidFill>
                          <a:effectLst/>
                          <a:latin typeface="Aptos Narrow" panose="020B00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buNone/>
                      </a:pPr>
                      <a:r>
                        <a:rPr lang="hr-HR" sz="2000" b="0" i="0" u="none" strike="noStrike" dirty="0">
                          <a:solidFill>
                            <a:schemeClr val="tx1">
                              <a:lumMod val="65000"/>
                              <a:lumOff val="35000"/>
                            </a:schemeClr>
                          </a:solidFill>
                          <a:effectLst/>
                          <a:latin typeface="Aptos Narrow" panose="020B0004020202020204" pitchFamily="34" charset="0"/>
                        </a:rPr>
                        <a:t>      </a:t>
                      </a:r>
                      <a:r>
                        <a:rPr lang="hr-HR" sz="2000" b="0" i="0" u="none" strike="noStrike" noProof="0" dirty="0">
                          <a:solidFill>
                            <a:schemeClr val="tx1">
                              <a:lumMod val="65000"/>
                              <a:lumOff val="35000"/>
                            </a:schemeClr>
                          </a:solidFill>
                          <a:effectLst/>
                          <a:latin typeface="Aptos Narrow" panose="020B0004020202020204" pitchFamily="34" charset="0"/>
                        </a:rPr>
                        <a:t>jeftino</a:t>
                      </a:r>
                      <a:r>
                        <a:rPr lang="en-US" sz="2000" b="0" i="0" u="none" strike="noStrike" dirty="0">
                          <a:solidFill>
                            <a:schemeClr val="tx1">
                              <a:lumMod val="65000"/>
                              <a:lumOff val="35000"/>
                            </a:schemeClr>
                          </a:solidFill>
                          <a:effectLst/>
                          <a:latin typeface="Aptos Narrow" panose="020B00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buNone/>
                      </a:pPr>
                      <a:r>
                        <a:rPr lang="hr-HR" sz="2000" b="0" i="0" u="none" strike="noStrike" dirty="0">
                          <a:solidFill>
                            <a:schemeClr val="tx1">
                              <a:lumMod val="65000"/>
                              <a:lumOff val="35000"/>
                            </a:schemeClr>
                          </a:solidFill>
                          <a:effectLst/>
                          <a:latin typeface="Aptos Narrow" panose="020B0004020202020204" pitchFamily="34" charset="0"/>
                        </a:rPr>
                        <a:t>      </a:t>
                      </a:r>
                      <a:r>
                        <a:rPr lang="hr-HR" sz="2000" b="0" i="0" u="none" strike="noStrike" noProof="0" dirty="0">
                          <a:solidFill>
                            <a:schemeClr val="tx1">
                              <a:lumMod val="65000"/>
                              <a:lumOff val="35000"/>
                            </a:schemeClr>
                          </a:solidFill>
                          <a:effectLst/>
                          <a:latin typeface="Aptos Narrow" panose="020B0004020202020204" pitchFamily="34" charset="0"/>
                        </a:rPr>
                        <a:t>cjenovno prihvatljivo</a:t>
                      </a:r>
                      <a:endParaRPr lang="en-US" sz="2000" b="0" i="0" u="none" strike="noStrike" dirty="0">
                        <a:solidFill>
                          <a:schemeClr val="tx1">
                            <a:lumMod val="65000"/>
                            <a:lumOff val="35000"/>
                          </a:schemeClr>
                        </a:solidFill>
                        <a:effectLst/>
                        <a:latin typeface="Aptos Narrow" panose="020B00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9934311"/>
                  </a:ext>
                </a:extLst>
              </a:tr>
              <a:tr h="235231">
                <a:tc>
                  <a:txBody>
                    <a:bodyPr/>
                    <a:lstStyle/>
                    <a:p>
                      <a:pPr algn="l" fontAlgn="b">
                        <a:buNone/>
                      </a:pPr>
                      <a:r>
                        <a:rPr lang="hr-HR" sz="2000" b="1" i="0" u="none" strike="noStrike" noProof="0" dirty="0">
                          <a:solidFill>
                            <a:srgbClr val="002060"/>
                          </a:solidFill>
                          <a:effectLst/>
                          <a:latin typeface="Aptos Narrow" panose="020B0004020202020204" pitchFamily="34" charset="0"/>
                        </a:rPr>
                        <a:t>način primjene </a:t>
                      </a:r>
                    </a:p>
                  </a:txBody>
                  <a:tcPr marL="9525" marR="9525" marT="9525" marB="0" anchor="b">
                    <a:lnL>
                      <a:noFill/>
                    </a:lnL>
                    <a:lnR>
                      <a:noFill/>
                    </a:lnR>
                    <a:lnT>
                      <a:noFill/>
                    </a:lnT>
                    <a:lnB>
                      <a:noFill/>
                    </a:lnB>
                    <a:solidFill>
                      <a:srgbClr val="DAE9F8"/>
                    </a:solidFill>
                  </a:tcPr>
                </a:tc>
                <a:tc>
                  <a:txBody>
                    <a:bodyPr/>
                    <a:lstStyle/>
                    <a:p>
                      <a:pPr algn="l" fontAlgn="b">
                        <a:buNone/>
                      </a:pPr>
                      <a:r>
                        <a:rPr lang="hr-HR" sz="2000" b="0" i="0" u="none" strike="noStrike" dirty="0">
                          <a:solidFill>
                            <a:schemeClr val="tx1">
                              <a:lumMod val="65000"/>
                              <a:lumOff val="35000"/>
                            </a:schemeClr>
                          </a:solidFill>
                          <a:effectLst/>
                          <a:latin typeface="Aptos Narrow" panose="020B0004020202020204" pitchFamily="34" charset="0"/>
                        </a:rPr>
                        <a:t>          </a:t>
                      </a:r>
                      <a:r>
                        <a:rPr lang="hr-HR" sz="2000" b="0" i="0" u="none" strike="noStrike" noProof="0" dirty="0">
                          <a:solidFill>
                            <a:schemeClr val="tx1">
                              <a:lumMod val="65000"/>
                              <a:lumOff val="35000"/>
                            </a:schemeClr>
                          </a:solidFill>
                          <a:effectLst/>
                          <a:latin typeface="Aptos Narrow" panose="020B0004020202020204" pitchFamily="34" charset="0"/>
                        </a:rPr>
                        <a:t>vrlo neprikladno </a:t>
                      </a:r>
                      <a:endParaRPr lang="en-US" sz="2000" b="0" i="0" u="none" strike="noStrike" dirty="0">
                        <a:solidFill>
                          <a:schemeClr val="tx1">
                            <a:lumMod val="65000"/>
                            <a:lumOff val="35000"/>
                          </a:schemeClr>
                        </a:solidFill>
                        <a:effectLst/>
                        <a:latin typeface="Aptos Narrow" panose="020B0004020202020204" pitchFamily="34" charset="0"/>
                      </a:endParaRPr>
                    </a:p>
                  </a:txBody>
                  <a:tcPr marL="9525" marR="9525" marT="9525" marB="0" anchor="b">
                    <a:lnL>
                      <a:noFill/>
                    </a:lnL>
                    <a:lnR>
                      <a:noFill/>
                    </a:lnR>
                    <a:lnT>
                      <a:noFill/>
                    </a:lnT>
                    <a:lnB>
                      <a:noFill/>
                    </a:lnB>
                    <a:solidFill>
                      <a:srgbClr val="FFFFFF"/>
                    </a:solidFill>
                  </a:tcPr>
                </a:tc>
                <a:tc>
                  <a:txBody>
                    <a:bodyPr/>
                    <a:lstStyle/>
                    <a:p>
                      <a:pPr algn="l" fontAlgn="b">
                        <a:buNone/>
                      </a:pPr>
                      <a:r>
                        <a:rPr lang="hr-HR" sz="2000" b="0" i="0" u="none" strike="noStrike" dirty="0">
                          <a:solidFill>
                            <a:schemeClr val="tx1">
                              <a:lumMod val="65000"/>
                              <a:lumOff val="35000"/>
                            </a:schemeClr>
                          </a:solidFill>
                          <a:effectLst/>
                          <a:latin typeface="Aptos Narrow" panose="020B0004020202020204" pitchFamily="34" charset="0"/>
                        </a:rPr>
                        <a:t>      </a:t>
                      </a:r>
                      <a:r>
                        <a:rPr lang="hr-HR" sz="2000" b="0" i="0" u="none" strike="noStrike" noProof="0" dirty="0">
                          <a:solidFill>
                            <a:schemeClr val="tx1">
                              <a:lumMod val="65000"/>
                              <a:lumOff val="35000"/>
                            </a:schemeClr>
                          </a:solidFill>
                          <a:effectLst/>
                          <a:latin typeface="Aptos Narrow" panose="020B0004020202020204" pitchFamily="34" charset="0"/>
                        </a:rPr>
                        <a:t>prikladno</a:t>
                      </a:r>
                      <a:r>
                        <a:rPr lang="en-US" sz="2000" b="0" i="0" u="none" strike="noStrike" dirty="0">
                          <a:solidFill>
                            <a:schemeClr val="tx1">
                              <a:lumMod val="65000"/>
                              <a:lumOff val="35000"/>
                            </a:schemeClr>
                          </a:solidFill>
                          <a:effectLst/>
                          <a:latin typeface="Aptos Narrow" panose="020B00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buNone/>
                      </a:pPr>
                      <a:r>
                        <a:rPr lang="hr-HR" sz="2000" b="0" i="0" u="none" strike="noStrike" dirty="0">
                          <a:solidFill>
                            <a:schemeClr val="tx1">
                              <a:lumMod val="65000"/>
                              <a:lumOff val="35000"/>
                            </a:schemeClr>
                          </a:solidFill>
                          <a:effectLst/>
                          <a:latin typeface="Aptos Narrow" panose="020B0004020202020204" pitchFamily="34" charset="0"/>
                        </a:rPr>
                        <a:t>      </a:t>
                      </a:r>
                      <a:r>
                        <a:rPr lang="hr-HR" sz="2000" b="0" i="0" u="none" strike="noStrike" noProof="0" dirty="0">
                          <a:solidFill>
                            <a:schemeClr val="tx1">
                              <a:lumMod val="65000"/>
                              <a:lumOff val="35000"/>
                            </a:schemeClr>
                          </a:solidFill>
                          <a:effectLst/>
                          <a:latin typeface="Aptos Narrow" panose="020B0004020202020204" pitchFamily="34" charset="0"/>
                        </a:rPr>
                        <a:t>prikladno</a:t>
                      </a:r>
                      <a:r>
                        <a:rPr lang="en-US" sz="2000" b="0" i="0" u="none" strike="noStrike" dirty="0">
                          <a:solidFill>
                            <a:schemeClr val="tx1">
                              <a:lumMod val="65000"/>
                              <a:lumOff val="35000"/>
                            </a:schemeClr>
                          </a:solidFill>
                          <a:effectLst/>
                          <a:latin typeface="Aptos Narrow" panose="020B000402020202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599982591"/>
                  </a:ext>
                </a:extLst>
              </a:tr>
              <a:tr h="417199">
                <a:tc>
                  <a:txBody>
                    <a:bodyPr/>
                    <a:lstStyle/>
                    <a:p>
                      <a:pPr algn="l" fontAlgn="b">
                        <a:buNone/>
                      </a:pPr>
                      <a:r>
                        <a:rPr lang="hr-HR" sz="2000" b="1" i="0" u="none" strike="noStrike" noProof="0" dirty="0">
                          <a:solidFill>
                            <a:srgbClr val="002060"/>
                          </a:solidFill>
                          <a:effectLst/>
                          <a:latin typeface="Aptos Narrow" panose="020B0004020202020204" pitchFamily="34" charset="0"/>
                        </a:rPr>
                        <a:t>učinkovitost</a:t>
                      </a:r>
                      <a:endParaRPr lang="en-US" sz="2000" b="1" i="0" u="none" strike="noStrike" dirty="0">
                        <a:solidFill>
                          <a:srgbClr val="00206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AE9F8"/>
                    </a:solidFill>
                  </a:tcPr>
                </a:tc>
                <a:tc>
                  <a:txBody>
                    <a:bodyPr/>
                    <a:lstStyle/>
                    <a:p>
                      <a:pPr algn="l" fontAlgn="b">
                        <a:buNone/>
                      </a:pPr>
                      <a:r>
                        <a:rPr lang="hr-HR" sz="2000" b="0" i="0" u="none" strike="noStrike" dirty="0">
                          <a:solidFill>
                            <a:schemeClr val="tx1">
                              <a:lumMod val="65000"/>
                              <a:lumOff val="35000"/>
                            </a:schemeClr>
                          </a:solidFill>
                          <a:effectLst/>
                          <a:latin typeface="Aptos Narrow" panose="020B0004020202020204" pitchFamily="34" charset="0"/>
                        </a:rPr>
                        <a:t>          v</a:t>
                      </a:r>
                      <a:r>
                        <a:rPr lang="en-US" sz="2000" b="0" i="0" u="none" strike="noStrike" dirty="0" err="1">
                          <a:solidFill>
                            <a:schemeClr val="tx1">
                              <a:lumMod val="65000"/>
                              <a:lumOff val="35000"/>
                            </a:schemeClr>
                          </a:solidFill>
                          <a:effectLst/>
                          <a:latin typeface="Aptos Narrow" panose="020B0004020202020204" pitchFamily="34" charset="0"/>
                        </a:rPr>
                        <a:t>rlo</a:t>
                      </a:r>
                      <a:r>
                        <a:rPr lang="en-US" sz="2000" b="0" i="0" u="none" strike="noStrike" dirty="0">
                          <a:solidFill>
                            <a:schemeClr val="tx1">
                              <a:lumMod val="65000"/>
                              <a:lumOff val="35000"/>
                            </a:schemeClr>
                          </a:solidFill>
                          <a:effectLst/>
                          <a:latin typeface="Aptos Narrow" panose="020B0004020202020204" pitchFamily="34" charset="0"/>
                        </a:rPr>
                        <a:t> </a:t>
                      </a:r>
                      <a:r>
                        <a:rPr lang="en-US" sz="2000" b="0" i="0" u="none" strike="noStrike" dirty="0" err="1">
                          <a:solidFill>
                            <a:schemeClr val="tx1">
                              <a:lumMod val="65000"/>
                              <a:lumOff val="35000"/>
                            </a:schemeClr>
                          </a:solidFill>
                          <a:effectLst/>
                          <a:latin typeface="Aptos Narrow" panose="020B0004020202020204" pitchFamily="34" charset="0"/>
                        </a:rPr>
                        <a:t>učinkovito</a:t>
                      </a:r>
                      <a:r>
                        <a:rPr lang="en-US" sz="2000" b="0" i="0" u="none" strike="noStrike" dirty="0">
                          <a:solidFill>
                            <a:schemeClr val="tx1">
                              <a:lumMod val="65000"/>
                              <a:lumOff val="35000"/>
                            </a:schemeClr>
                          </a:solidFill>
                          <a:effectLst/>
                          <a:latin typeface="Aptos Narrow" panose="020B00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hr-HR" sz="2000" b="0" i="0" u="none" strike="noStrike" dirty="0">
                          <a:solidFill>
                            <a:schemeClr val="tx1">
                              <a:lumMod val="65000"/>
                              <a:lumOff val="35000"/>
                            </a:schemeClr>
                          </a:solidFill>
                          <a:effectLst/>
                          <a:latin typeface="Aptos Narrow" panose="020B0004020202020204" pitchFamily="34" charset="0"/>
                        </a:rPr>
                        <a:t>      </a:t>
                      </a:r>
                      <a:r>
                        <a:rPr lang="hr-HR" sz="2000" b="0" i="0" u="none" strike="noStrike" noProof="0" dirty="0">
                          <a:solidFill>
                            <a:schemeClr val="tx1">
                              <a:lumMod val="65000"/>
                              <a:lumOff val="35000"/>
                            </a:schemeClr>
                          </a:solidFill>
                          <a:effectLst/>
                          <a:latin typeface="Aptos Narrow" panose="020B0004020202020204" pitchFamily="34" charset="0"/>
                        </a:rPr>
                        <a:t>neučinkovito</a:t>
                      </a:r>
                      <a:r>
                        <a:rPr lang="en-US" sz="2000" b="0" i="0" u="none" strike="noStrike" dirty="0">
                          <a:solidFill>
                            <a:schemeClr val="tx1">
                              <a:lumMod val="65000"/>
                              <a:lumOff val="35000"/>
                            </a:schemeClr>
                          </a:solidFill>
                          <a:effectLst/>
                          <a:latin typeface="Aptos Narrow" panose="020B00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hr-HR" sz="2000" b="0" i="0" u="none" strike="noStrike" dirty="0">
                          <a:solidFill>
                            <a:schemeClr val="tx1">
                              <a:lumMod val="65000"/>
                              <a:lumOff val="35000"/>
                            </a:schemeClr>
                          </a:solidFill>
                          <a:effectLst/>
                          <a:latin typeface="Aptos Narrow" panose="020B0004020202020204" pitchFamily="34" charset="0"/>
                        </a:rPr>
                        <a:t>       </a:t>
                      </a:r>
                      <a:r>
                        <a:rPr lang="hr-HR" sz="2000" b="0" i="0" u="none" strike="noStrike" noProof="0" dirty="0">
                          <a:solidFill>
                            <a:schemeClr val="tx1">
                              <a:lumMod val="65000"/>
                              <a:lumOff val="35000"/>
                            </a:schemeClr>
                          </a:solidFill>
                          <a:effectLst/>
                          <a:latin typeface="Aptos Narrow" panose="020B0004020202020204" pitchFamily="34" charset="0"/>
                        </a:rPr>
                        <a:t>učinkovito</a:t>
                      </a:r>
                      <a:r>
                        <a:rPr lang="en-US" sz="2000" b="0" i="0" u="none" strike="noStrike" dirty="0">
                          <a:solidFill>
                            <a:schemeClr val="tx1">
                              <a:lumMod val="65000"/>
                              <a:lumOff val="35000"/>
                            </a:schemeClr>
                          </a:solidFill>
                          <a:effectLst/>
                          <a:latin typeface="Aptos Narrow" panose="020B00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5578766"/>
                  </a:ext>
                </a:extLst>
              </a:tr>
            </a:tbl>
          </a:graphicData>
        </a:graphic>
      </p:graphicFrame>
      <p:pic>
        <p:nvPicPr>
          <p:cNvPr id="9" name="Slika 8">
            <a:extLst>
              <a:ext uri="{FF2B5EF4-FFF2-40B4-BE49-F238E27FC236}">
                <a16:creationId xmlns:a16="http://schemas.microsoft.com/office/drawing/2014/main" id="{850293F1-3C91-2E36-DF39-03F7E061CB06}"/>
              </a:ext>
            </a:extLst>
          </p:cNvPr>
          <p:cNvPicPr>
            <a:picLocks noChangeAspect="1"/>
          </p:cNvPicPr>
          <p:nvPr/>
        </p:nvPicPr>
        <p:blipFill>
          <a:blip r:embed="rId3"/>
          <a:stretch>
            <a:fillRect/>
          </a:stretch>
        </p:blipFill>
        <p:spPr>
          <a:xfrm>
            <a:off x="2810933" y="856726"/>
            <a:ext cx="2133600" cy="1495425"/>
          </a:xfrm>
          <a:prstGeom prst="rect">
            <a:avLst/>
          </a:prstGeom>
        </p:spPr>
      </p:pic>
      <p:pic>
        <p:nvPicPr>
          <p:cNvPr id="21" name="Slika 20">
            <a:extLst>
              <a:ext uri="{FF2B5EF4-FFF2-40B4-BE49-F238E27FC236}">
                <a16:creationId xmlns:a16="http://schemas.microsoft.com/office/drawing/2014/main" id="{1EA01FD2-317C-0D22-9DEE-65E1288B2702}"/>
              </a:ext>
            </a:extLst>
          </p:cNvPr>
          <p:cNvPicPr>
            <a:picLocks noChangeAspect="1"/>
          </p:cNvPicPr>
          <p:nvPr/>
        </p:nvPicPr>
        <p:blipFill>
          <a:blip r:embed="rId4"/>
          <a:stretch>
            <a:fillRect/>
          </a:stretch>
        </p:blipFill>
        <p:spPr>
          <a:xfrm>
            <a:off x="5638800" y="898041"/>
            <a:ext cx="2252133" cy="1454110"/>
          </a:xfrm>
          <a:prstGeom prst="rect">
            <a:avLst/>
          </a:prstGeom>
        </p:spPr>
      </p:pic>
      <p:pic>
        <p:nvPicPr>
          <p:cNvPr id="23" name="Slika 22">
            <a:extLst>
              <a:ext uri="{FF2B5EF4-FFF2-40B4-BE49-F238E27FC236}">
                <a16:creationId xmlns:a16="http://schemas.microsoft.com/office/drawing/2014/main" id="{07802FA5-2EB1-795C-B088-AC97B15538EB}"/>
              </a:ext>
            </a:extLst>
          </p:cNvPr>
          <p:cNvPicPr>
            <a:picLocks noChangeAspect="1"/>
          </p:cNvPicPr>
          <p:nvPr/>
        </p:nvPicPr>
        <p:blipFill>
          <a:blip r:embed="rId5"/>
          <a:stretch>
            <a:fillRect/>
          </a:stretch>
        </p:blipFill>
        <p:spPr>
          <a:xfrm>
            <a:off x="8338930" y="898041"/>
            <a:ext cx="2252132" cy="1420773"/>
          </a:xfrm>
          <a:prstGeom prst="rect">
            <a:avLst/>
          </a:prstGeom>
        </p:spPr>
      </p:pic>
      <p:sp>
        <p:nvSpPr>
          <p:cNvPr id="24" name="Znak zbrajanja 23">
            <a:extLst>
              <a:ext uri="{FF2B5EF4-FFF2-40B4-BE49-F238E27FC236}">
                <a16:creationId xmlns:a16="http://schemas.microsoft.com/office/drawing/2014/main" id="{BE7E4A6C-4B23-A841-2733-8D4180ED6F6B}"/>
              </a:ext>
            </a:extLst>
          </p:cNvPr>
          <p:cNvSpPr/>
          <p:nvPr/>
        </p:nvSpPr>
        <p:spPr>
          <a:xfrm>
            <a:off x="3175000" y="5686332"/>
            <a:ext cx="293664" cy="306963"/>
          </a:xfrm>
          <a:prstGeom prst="mathPlus">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5" name="Znak zbrajanja 24">
            <a:extLst>
              <a:ext uri="{FF2B5EF4-FFF2-40B4-BE49-F238E27FC236}">
                <a16:creationId xmlns:a16="http://schemas.microsoft.com/office/drawing/2014/main" id="{E3C88379-1425-DF47-2B0A-D7B42FB3128A}"/>
              </a:ext>
            </a:extLst>
          </p:cNvPr>
          <p:cNvSpPr/>
          <p:nvPr/>
        </p:nvSpPr>
        <p:spPr>
          <a:xfrm>
            <a:off x="5635784" y="4729599"/>
            <a:ext cx="293664" cy="306963"/>
          </a:xfrm>
          <a:prstGeom prst="mathPlus">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7" name="Znak zbrajanja 26">
            <a:extLst>
              <a:ext uri="{FF2B5EF4-FFF2-40B4-BE49-F238E27FC236}">
                <a16:creationId xmlns:a16="http://schemas.microsoft.com/office/drawing/2014/main" id="{D8409066-4EF8-18AD-F969-30D7DE383D7D}"/>
              </a:ext>
            </a:extLst>
          </p:cNvPr>
          <p:cNvSpPr/>
          <p:nvPr/>
        </p:nvSpPr>
        <p:spPr>
          <a:xfrm>
            <a:off x="5635784" y="5293161"/>
            <a:ext cx="293664" cy="306963"/>
          </a:xfrm>
          <a:prstGeom prst="mathPlus">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8" name="Znak zbrajanja 27">
            <a:extLst>
              <a:ext uri="{FF2B5EF4-FFF2-40B4-BE49-F238E27FC236}">
                <a16:creationId xmlns:a16="http://schemas.microsoft.com/office/drawing/2014/main" id="{D52B9A9F-5EC8-FB57-F8FB-6BF531D5D998}"/>
              </a:ext>
            </a:extLst>
          </p:cNvPr>
          <p:cNvSpPr/>
          <p:nvPr/>
        </p:nvSpPr>
        <p:spPr>
          <a:xfrm>
            <a:off x="8438251" y="4729599"/>
            <a:ext cx="293664" cy="306963"/>
          </a:xfrm>
          <a:prstGeom prst="mathPlus">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9" name="Znak zbrajanja 28">
            <a:extLst>
              <a:ext uri="{FF2B5EF4-FFF2-40B4-BE49-F238E27FC236}">
                <a16:creationId xmlns:a16="http://schemas.microsoft.com/office/drawing/2014/main" id="{D7D1E2EA-CCEB-CBF6-FC10-FE609804D6BB}"/>
              </a:ext>
            </a:extLst>
          </p:cNvPr>
          <p:cNvSpPr/>
          <p:nvPr/>
        </p:nvSpPr>
        <p:spPr>
          <a:xfrm>
            <a:off x="8438251" y="5293161"/>
            <a:ext cx="293664" cy="306963"/>
          </a:xfrm>
          <a:prstGeom prst="mathPlus">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1" name="Znak zbrajanja 30">
            <a:extLst>
              <a:ext uri="{FF2B5EF4-FFF2-40B4-BE49-F238E27FC236}">
                <a16:creationId xmlns:a16="http://schemas.microsoft.com/office/drawing/2014/main" id="{33AAB62F-03BD-98FD-F390-CB73DF558E24}"/>
              </a:ext>
            </a:extLst>
          </p:cNvPr>
          <p:cNvSpPr/>
          <p:nvPr/>
        </p:nvSpPr>
        <p:spPr>
          <a:xfrm>
            <a:off x="8438251" y="5719669"/>
            <a:ext cx="293664" cy="306963"/>
          </a:xfrm>
          <a:prstGeom prst="mathPlus">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2" name="Znak oduzimanja 31">
            <a:extLst>
              <a:ext uri="{FF2B5EF4-FFF2-40B4-BE49-F238E27FC236}">
                <a16:creationId xmlns:a16="http://schemas.microsoft.com/office/drawing/2014/main" id="{30A4F217-051F-B5FC-6797-2DA1D001FB71}"/>
              </a:ext>
            </a:extLst>
          </p:cNvPr>
          <p:cNvSpPr/>
          <p:nvPr/>
        </p:nvSpPr>
        <p:spPr>
          <a:xfrm>
            <a:off x="3174999" y="4694156"/>
            <a:ext cx="293665" cy="365125"/>
          </a:xfrm>
          <a:prstGeom prst="mathMinus">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3" name="Znak oduzimanja 32">
            <a:extLst>
              <a:ext uri="{FF2B5EF4-FFF2-40B4-BE49-F238E27FC236}">
                <a16:creationId xmlns:a16="http://schemas.microsoft.com/office/drawing/2014/main" id="{9A019206-CC8F-A50B-E55E-2B4FD0F19547}"/>
              </a:ext>
            </a:extLst>
          </p:cNvPr>
          <p:cNvSpPr/>
          <p:nvPr/>
        </p:nvSpPr>
        <p:spPr>
          <a:xfrm>
            <a:off x="3187978" y="5248551"/>
            <a:ext cx="293665" cy="365125"/>
          </a:xfrm>
          <a:prstGeom prst="mathMinus">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4" name="Znak oduzimanja 33">
            <a:extLst>
              <a:ext uri="{FF2B5EF4-FFF2-40B4-BE49-F238E27FC236}">
                <a16:creationId xmlns:a16="http://schemas.microsoft.com/office/drawing/2014/main" id="{0F3FC784-427B-E111-499C-7CA3869E70B3}"/>
              </a:ext>
            </a:extLst>
          </p:cNvPr>
          <p:cNvSpPr/>
          <p:nvPr/>
        </p:nvSpPr>
        <p:spPr>
          <a:xfrm>
            <a:off x="5635784" y="5657250"/>
            <a:ext cx="293665" cy="365125"/>
          </a:xfrm>
          <a:prstGeom prst="mathMinus">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6" name="TekstniOkvir 35">
            <a:extLst>
              <a:ext uri="{FF2B5EF4-FFF2-40B4-BE49-F238E27FC236}">
                <a16:creationId xmlns:a16="http://schemas.microsoft.com/office/drawing/2014/main" id="{39E5C448-B671-433B-C2DA-CB7E24A4449F}"/>
              </a:ext>
            </a:extLst>
          </p:cNvPr>
          <p:cNvSpPr txBox="1"/>
          <p:nvPr/>
        </p:nvSpPr>
        <p:spPr>
          <a:xfrm>
            <a:off x="1105176" y="1286933"/>
            <a:ext cx="1798891" cy="707886"/>
          </a:xfrm>
          <a:prstGeom prst="rect">
            <a:avLst/>
          </a:prstGeom>
        </p:spPr>
        <p:txBody>
          <a:bodyPr wrap="square" rtlCol="0">
            <a:spAutoFit/>
          </a:bodyPr>
          <a:lstStyle/>
          <a:p>
            <a:pPr marL="0" indent="0" algn="ctr">
              <a:lnSpc>
                <a:spcPct val="100000"/>
              </a:lnSpc>
              <a:spcBef>
                <a:spcPts val="0"/>
              </a:spcBef>
              <a:buFontTx/>
              <a:buNone/>
            </a:pPr>
            <a:r>
              <a:rPr lang="hr-HR" sz="2400" b="1" dirty="0">
                <a:solidFill>
                  <a:schemeClr val="accent6">
                    <a:lumMod val="50000"/>
                    <a:lumOff val="50000"/>
                  </a:schemeClr>
                </a:solidFill>
                <a:latin typeface="Posterama" panose="020B0504020200020000" pitchFamily="34" charset="0"/>
                <a:ea typeface="微软雅黑"/>
                <a:cs typeface="Posterama" panose="020B0504020200020000" pitchFamily="34" charset="0"/>
              </a:rPr>
              <a:t>levodopa</a:t>
            </a:r>
            <a:r>
              <a:rPr lang="hr-HR" sz="1800" dirty="0">
                <a:solidFill>
                  <a:schemeClr val="accent6">
                    <a:lumMod val="50000"/>
                    <a:lumOff val="50000"/>
                  </a:schemeClr>
                </a:solidFill>
                <a:latin typeface="Posterama" panose="020B0504020200020000" pitchFamily="34" charset="0"/>
                <a:ea typeface="微软雅黑"/>
                <a:cs typeface="Posterama" panose="020B0504020200020000" pitchFamily="34" charset="0"/>
              </a:rPr>
              <a:t> </a:t>
            </a:r>
            <a:r>
              <a:rPr lang="hr-HR" sz="1600" dirty="0">
                <a:solidFill>
                  <a:schemeClr val="tx1">
                    <a:lumMod val="50000"/>
                    <a:lumOff val="50000"/>
                  </a:schemeClr>
                </a:solidFill>
                <a:latin typeface="Posterama" panose="020B0504020200020000" pitchFamily="34" charset="0"/>
                <a:ea typeface="微软雅黑"/>
                <a:cs typeface="Posterama" panose="020B0504020200020000" pitchFamily="34" charset="0"/>
              </a:rPr>
              <a:t>(</a:t>
            </a:r>
            <a:r>
              <a:rPr lang="hr-HR" sz="1600" dirty="0" err="1">
                <a:solidFill>
                  <a:schemeClr val="tx1">
                    <a:lumMod val="50000"/>
                    <a:lumOff val="50000"/>
                  </a:schemeClr>
                </a:solidFill>
                <a:latin typeface="Posterama" panose="020B0504020200020000" pitchFamily="34" charset="0"/>
                <a:ea typeface="微软雅黑"/>
                <a:cs typeface="Posterama" panose="020B0504020200020000" pitchFamily="34" charset="0"/>
              </a:rPr>
              <a:t>antiparkisonik</a:t>
            </a:r>
            <a:r>
              <a:rPr lang="hr-HR" sz="1600" dirty="0">
                <a:solidFill>
                  <a:schemeClr val="tx1">
                    <a:lumMod val="50000"/>
                    <a:lumOff val="50000"/>
                  </a:schemeClr>
                </a:solidFill>
                <a:latin typeface="Posterama" panose="020B0504020200020000" pitchFamily="34" charset="0"/>
                <a:ea typeface="微软雅黑"/>
                <a:cs typeface="Posterama" panose="020B0504020200020000" pitchFamily="34" charset="0"/>
              </a:rPr>
              <a:t>)</a:t>
            </a:r>
            <a:endParaRPr lang="en-AT" sz="1600" dirty="0">
              <a:solidFill>
                <a:schemeClr val="tx1">
                  <a:lumMod val="50000"/>
                  <a:lumOff val="50000"/>
                </a:schemeClr>
              </a:solidFill>
              <a:latin typeface="Posterama" panose="020B0504020200020000" pitchFamily="34" charset="0"/>
              <a:ea typeface="微软雅黑"/>
              <a:cs typeface="Posterama" panose="020B0504020200020000" pitchFamily="34" charset="0"/>
            </a:endParaRPr>
          </a:p>
        </p:txBody>
      </p:sp>
      <p:cxnSp>
        <p:nvCxnSpPr>
          <p:cNvPr id="38" name="Ravni poveznik 37">
            <a:extLst>
              <a:ext uri="{FF2B5EF4-FFF2-40B4-BE49-F238E27FC236}">
                <a16:creationId xmlns:a16="http://schemas.microsoft.com/office/drawing/2014/main" id="{3E791A59-048D-725B-5FFE-A129FCC8D1B9}"/>
              </a:ext>
            </a:extLst>
          </p:cNvPr>
          <p:cNvCxnSpPr/>
          <p:nvPr/>
        </p:nvCxnSpPr>
        <p:spPr>
          <a:xfrm>
            <a:off x="8170334" y="810921"/>
            <a:ext cx="3014133"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Ravni poveznik 38">
            <a:extLst>
              <a:ext uri="{FF2B5EF4-FFF2-40B4-BE49-F238E27FC236}">
                <a16:creationId xmlns:a16="http://schemas.microsoft.com/office/drawing/2014/main" id="{8230718C-8B1C-A888-A7AD-4D58E2ADDD55}"/>
              </a:ext>
            </a:extLst>
          </p:cNvPr>
          <p:cNvCxnSpPr/>
          <p:nvPr/>
        </p:nvCxnSpPr>
        <p:spPr>
          <a:xfrm>
            <a:off x="8170334" y="5993295"/>
            <a:ext cx="3014133"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Ravni poveznik 39">
            <a:extLst>
              <a:ext uri="{FF2B5EF4-FFF2-40B4-BE49-F238E27FC236}">
                <a16:creationId xmlns:a16="http://schemas.microsoft.com/office/drawing/2014/main" id="{49DF0352-C27E-23B9-94F1-942C49117BB4}"/>
              </a:ext>
            </a:extLst>
          </p:cNvPr>
          <p:cNvCxnSpPr>
            <a:cxnSpLocks/>
          </p:cNvCxnSpPr>
          <p:nvPr/>
        </p:nvCxnSpPr>
        <p:spPr>
          <a:xfrm flipV="1">
            <a:off x="8170334" y="810921"/>
            <a:ext cx="0" cy="5182374"/>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Ravni poveznik 42">
            <a:extLst>
              <a:ext uri="{FF2B5EF4-FFF2-40B4-BE49-F238E27FC236}">
                <a16:creationId xmlns:a16="http://schemas.microsoft.com/office/drawing/2014/main" id="{D853897E-E252-DE1C-CF51-AF2A74317208}"/>
              </a:ext>
            </a:extLst>
          </p:cNvPr>
          <p:cNvCxnSpPr>
            <a:cxnSpLocks/>
          </p:cNvCxnSpPr>
          <p:nvPr/>
        </p:nvCxnSpPr>
        <p:spPr>
          <a:xfrm flipV="1">
            <a:off x="11184468" y="810921"/>
            <a:ext cx="0" cy="5182374"/>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Freeform: Shape 11">
            <a:extLst>
              <a:ext uri="{FF2B5EF4-FFF2-40B4-BE49-F238E27FC236}">
                <a16:creationId xmlns:a16="http://schemas.microsoft.com/office/drawing/2014/main" id="{F81485B9-95E4-BC11-DAAC-BB89A8327334}"/>
              </a:ext>
              <a:ext uri="{C183D7F6-B498-43B3-948B-1728B52AA6E4}">
                <adec:decorative xmlns:adec="http://schemas.microsoft.com/office/drawing/2017/decorative" val="1"/>
              </a:ext>
            </a:extLst>
          </p:cNvPr>
          <p:cNvSpPr/>
          <p:nvPr/>
        </p:nvSpPr>
        <p:spPr>
          <a:xfrm>
            <a:off x="42299" y="63293"/>
            <a:ext cx="327944" cy="39336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6">
              <a:lumMod val="50000"/>
              <a:lumOff val="50000"/>
              <a:alpha val="50196"/>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46" name="Freeform: Shape 11">
            <a:extLst>
              <a:ext uri="{FF2B5EF4-FFF2-40B4-BE49-F238E27FC236}">
                <a16:creationId xmlns:a16="http://schemas.microsoft.com/office/drawing/2014/main" id="{E95FBE0F-4BCA-5D9B-5E01-E08081A67278}"/>
              </a:ext>
              <a:ext uri="{C183D7F6-B498-43B3-948B-1728B52AA6E4}">
                <adec:decorative xmlns:adec="http://schemas.microsoft.com/office/drawing/2017/decorative" val="1"/>
              </a:ext>
            </a:extLst>
          </p:cNvPr>
          <p:cNvSpPr/>
          <p:nvPr/>
        </p:nvSpPr>
        <p:spPr>
          <a:xfrm rot="7189493">
            <a:off x="275848" y="442158"/>
            <a:ext cx="326843" cy="34260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48" name="Freeform: Shape 11">
            <a:extLst>
              <a:ext uri="{FF2B5EF4-FFF2-40B4-BE49-F238E27FC236}">
                <a16:creationId xmlns:a16="http://schemas.microsoft.com/office/drawing/2014/main" id="{6B9BCFAA-092E-39BF-F919-D8EE790C9A8E}"/>
              </a:ext>
              <a:ext uri="{C183D7F6-B498-43B3-948B-1728B52AA6E4}">
                <adec:decorative xmlns:adec="http://schemas.microsoft.com/office/drawing/2017/decorative" val="1"/>
              </a:ext>
            </a:extLst>
          </p:cNvPr>
          <p:cNvSpPr/>
          <p:nvPr/>
        </p:nvSpPr>
        <p:spPr>
          <a:xfrm>
            <a:off x="75177" y="810921"/>
            <a:ext cx="327944" cy="382960"/>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bg1">
              <a:lumMod val="50000"/>
              <a:alpha val="50196"/>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 name="Slide Number Placeholder 4">
            <a:extLst>
              <a:ext uri="{FF2B5EF4-FFF2-40B4-BE49-F238E27FC236}">
                <a16:creationId xmlns:a16="http://schemas.microsoft.com/office/drawing/2014/main" id="{6A3F62A4-D8F6-03B8-7870-21AB93DD8C4B}"/>
              </a:ext>
            </a:extLst>
          </p:cNvPr>
          <p:cNvSpPr txBox="1">
            <a:spLocks/>
          </p:cNvSpPr>
          <p:nvPr/>
        </p:nvSpPr>
        <p:spPr>
          <a:xfrm>
            <a:off x="11194169" y="6217920"/>
            <a:ext cx="458592"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EACEE-25B4-4A2D-B147-27296E36371D}" type="slidenum">
              <a:rPr lang="en-US" altLang="zh-CN" sz="1200" smtClean="0">
                <a:solidFill>
                  <a:schemeClr val="tx1">
                    <a:lumMod val="50000"/>
                    <a:lumOff val="50000"/>
                  </a:schemeClr>
                </a:solidFill>
              </a:rPr>
              <a:pPr/>
              <a:t>6</a:t>
            </a:fld>
            <a:endParaRPr lang="en-US" altLang="zh-CN" sz="1200" dirty="0">
              <a:solidFill>
                <a:schemeClr val="tx1">
                  <a:lumMod val="50000"/>
                  <a:lumOff val="50000"/>
                </a:schemeClr>
              </a:solidFill>
            </a:endParaRPr>
          </a:p>
        </p:txBody>
      </p:sp>
      <p:sp>
        <p:nvSpPr>
          <p:cNvPr id="5" name="Footer Placeholder 3">
            <a:extLst>
              <a:ext uri="{FF2B5EF4-FFF2-40B4-BE49-F238E27FC236}">
                <a16:creationId xmlns:a16="http://schemas.microsoft.com/office/drawing/2014/main" id="{C8A26097-D5BD-371B-8D91-656FC7DB48F6}"/>
              </a:ext>
            </a:extLst>
          </p:cNvPr>
          <p:cNvSpPr txBox="1">
            <a:spLocks/>
          </p:cNvSpPr>
          <p:nvPr/>
        </p:nvSpPr>
        <p:spPr>
          <a:xfrm>
            <a:off x="539239" y="6521763"/>
            <a:ext cx="411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100" dirty="0">
                <a:solidFill>
                  <a:schemeClr val="accent6">
                    <a:lumMod val="50000"/>
                    <a:lumOff val="50000"/>
                  </a:schemeClr>
                </a:solidFill>
              </a:rPr>
              <a:t>Ponuda obveznica – BETULA projekt d.o.o. </a:t>
            </a:r>
            <a:endParaRPr lang="en-US" sz="1100" dirty="0">
              <a:solidFill>
                <a:schemeClr val="accent6">
                  <a:lumMod val="50000"/>
                  <a:lumOff val="50000"/>
                </a:schemeClr>
              </a:solidFill>
            </a:endParaRPr>
          </a:p>
        </p:txBody>
      </p:sp>
      <p:cxnSp>
        <p:nvCxnSpPr>
          <p:cNvPr id="3" name="Ravni poveznik 2">
            <a:extLst>
              <a:ext uri="{FF2B5EF4-FFF2-40B4-BE49-F238E27FC236}">
                <a16:creationId xmlns:a16="http://schemas.microsoft.com/office/drawing/2014/main" id="{3DFD7568-CD6E-06E7-548B-8D9510362223}"/>
              </a:ext>
            </a:extLst>
          </p:cNvPr>
          <p:cNvCxnSpPr>
            <a:cxnSpLocks/>
          </p:cNvCxnSpPr>
          <p:nvPr/>
        </p:nvCxnSpPr>
        <p:spPr>
          <a:xfrm flipV="1">
            <a:off x="8153401" y="810921"/>
            <a:ext cx="0" cy="5182374"/>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 name="Ravni poveznik 5">
            <a:extLst>
              <a:ext uri="{FF2B5EF4-FFF2-40B4-BE49-F238E27FC236}">
                <a16:creationId xmlns:a16="http://schemas.microsoft.com/office/drawing/2014/main" id="{C158EEC1-8390-EA30-5AFC-BA770A8D819F}"/>
              </a:ext>
            </a:extLst>
          </p:cNvPr>
          <p:cNvCxnSpPr>
            <a:cxnSpLocks/>
          </p:cNvCxnSpPr>
          <p:nvPr/>
        </p:nvCxnSpPr>
        <p:spPr>
          <a:xfrm flipV="1">
            <a:off x="11202637" y="810921"/>
            <a:ext cx="0" cy="5182374"/>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Ravni poveznik 6">
            <a:extLst>
              <a:ext uri="{FF2B5EF4-FFF2-40B4-BE49-F238E27FC236}">
                <a16:creationId xmlns:a16="http://schemas.microsoft.com/office/drawing/2014/main" id="{6A012407-8CB4-325A-FAAE-326F5C5BC0FA}"/>
              </a:ext>
            </a:extLst>
          </p:cNvPr>
          <p:cNvCxnSpPr/>
          <p:nvPr/>
        </p:nvCxnSpPr>
        <p:spPr>
          <a:xfrm>
            <a:off x="8180036" y="825975"/>
            <a:ext cx="3014133"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Ravni poveznik 7">
            <a:extLst>
              <a:ext uri="{FF2B5EF4-FFF2-40B4-BE49-F238E27FC236}">
                <a16:creationId xmlns:a16="http://schemas.microsoft.com/office/drawing/2014/main" id="{C86EF76F-9EDF-5769-2170-F2E91D19CEF8}"/>
              </a:ext>
            </a:extLst>
          </p:cNvPr>
          <p:cNvCxnSpPr/>
          <p:nvPr/>
        </p:nvCxnSpPr>
        <p:spPr>
          <a:xfrm>
            <a:off x="8170334" y="5984750"/>
            <a:ext cx="3014133"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Ravni poveznik 9">
            <a:extLst>
              <a:ext uri="{FF2B5EF4-FFF2-40B4-BE49-F238E27FC236}">
                <a16:creationId xmlns:a16="http://schemas.microsoft.com/office/drawing/2014/main" id="{16F58258-2178-79A5-F27E-596011724FDB}"/>
              </a:ext>
            </a:extLst>
          </p:cNvPr>
          <p:cNvCxnSpPr/>
          <p:nvPr/>
        </p:nvCxnSpPr>
        <p:spPr>
          <a:xfrm>
            <a:off x="8180036" y="6012725"/>
            <a:ext cx="3014133"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8" name="Slika 17">
            <a:extLst>
              <a:ext uri="{FF2B5EF4-FFF2-40B4-BE49-F238E27FC236}">
                <a16:creationId xmlns:a16="http://schemas.microsoft.com/office/drawing/2014/main" id="{FDDAF80B-96A7-6F18-B819-2F14D60E25D6}"/>
              </a:ext>
            </a:extLst>
          </p:cNvPr>
          <p:cNvPicPr>
            <a:picLocks noChangeAspect="1"/>
          </p:cNvPicPr>
          <p:nvPr/>
        </p:nvPicPr>
        <p:blipFill>
          <a:blip r:embed="rId6"/>
          <a:stretch>
            <a:fillRect/>
          </a:stretch>
        </p:blipFill>
        <p:spPr>
          <a:xfrm>
            <a:off x="14442" y="6276116"/>
            <a:ext cx="573074" cy="573074"/>
          </a:xfrm>
          <a:prstGeom prst="rect">
            <a:avLst/>
          </a:prstGeom>
        </p:spPr>
      </p:pic>
    </p:spTree>
    <p:extLst>
      <p:ext uri="{BB962C8B-B14F-4D97-AF65-F5344CB8AC3E}">
        <p14:creationId xmlns:p14="http://schemas.microsoft.com/office/powerpoint/2010/main" val="424549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DD1C3-9730-AC10-D1DF-D763E4E4B0A6}"/>
            </a:ext>
          </a:extLst>
        </p:cNvPr>
        <p:cNvGrpSpPr/>
        <p:nvPr/>
      </p:nvGrpSpPr>
      <p:grpSpPr>
        <a:xfrm>
          <a:off x="0" y="0"/>
          <a:ext cx="0" cy="0"/>
          <a:chOff x="0" y="0"/>
          <a:chExt cx="0" cy="0"/>
        </a:xfrm>
      </p:grpSpPr>
      <p:sp>
        <p:nvSpPr>
          <p:cNvPr id="7" name="TekstniOkvir 6">
            <a:extLst>
              <a:ext uri="{FF2B5EF4-FFF2-40B4-BE49-F238E27FC236}">
                <a16:creationId xmlns:a16="http://schemas.microsoft.com/office/drawing/2014/main" id="{8FB5AE75-973A-CF7E-C3C0-7676CADCAC46}"/>
              </a:ext>
            </a:extLst>
          </p:cNvPr>
          <p:cNvSpPr txBox="1"/>
          <p:nvPr/>
        </p:nvSpPr>
        <p:spPr>
          <a:xfrm>
            <a:off x="2427599" y="261691"/>
            <a:ext cx="7444534" cy="553998"/>
          </a:xfrm>
          <a:prstGeom prst="rect">
            <a:avLst/>
          </a:prstGeom>
        </p:spPr>
        <p:txBody>
          <a:bodyPr wrap="square" rtlCol="0">
            <a:spAutoFit/>
          </a:bodyPr>
          <a:lstStyle/>
          <a:p>
            <a:pPr>
              <a:spcBef>
                <a:spcPts val="1000"/>
              </a:spcBef>
            </a:pPr>
            <a:r>
              <a:rPr lang="hr-HR" sz="3000" dirty="0">
                <a:solidFill>
                  <a:schemeClr val="accent6">
                    <a:lumMod val="50000"/>
                    <a:lumOff val="50000"/>
                  </a:schemeClr>
                </a:solidFill>
              </a:rPr>
              <a:t>Rješenje – široko primjenjivo - </a:t>
            </a:r>
            <a:r>
              <a:rPr lang="hr-HR" sz="3000" dirty="0">
                <a:solidFill>
                  <a:srgbClr val="FF0000"/>
                </a:solidFill>
              </a:rPr>
              <a:t>PLATFORMA</a:t>
            </a:r>
            <a:endParaRPr lang="hr-HR" sz="3000" dirty="0">
              <a:solidFill>
                <a:schemeClr val="accent6">
                  <a:lumMod val="50000"/>
                  <a:lumOff val="50000"/>
                </a:schemeClr>
              </a:solidFill>
            </a:endParaRPr>
          </a:p>
        </p:txBody>
      </p:sp>
      <p:sp>
        <p:nvSpPr>
          <p:cNvPr id="8" name="Freeform: Shape 11">
            <a:extLst>
              <a:ext uri="{FF2B5EF4-FFF2-40B4-BE49-F238E27FC236}">
                <a16:creationId xmlns:a16="http://schemas.microsoft.com/office/drawing/2014/main" id="{2CDD8AA7-AA93-74D2-9ED8-A57F1AE2A424}"/>
              </a:ext>
              <a:ext uri="{C183D7F6-B498-43B3-948B-1728B52AA6E4}">
                <adec:decorative xmlns:adec="http://schemas.microsoft.com/office/drawing/2017/decorative" val="1"/>
              </a:ext>
            </a:extLst>
          </p:cNvPr>
          <p:cNvSpPr/>
          <p:nvPr/>
        </p:nvSpPr>
        <p:spPr>
          <a:xfrm>
            <a:off x="7095793" y="4927648"/>
            <a:ext cx="1207919" cy="11254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6">
              <a:lumMod val="50000"/>
              <a:lumOff val="50000"/>
              <a:alpha val="50196"/>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9" name="Freeform: Shape 11">
            <a:extLst>
              <a:ext uri="{FF2B5EF4-FFF2-40B4-BE49-F238E27FC236}">
                <a16:creationId xmlns:a16="http://schemas.microsoft.com/office/drawing/2014/main" id="{AF50801C-C937-1896-DF6B-A00D56B915A6}"/>
              </a:ext>
              <a:ext uri="{C183D7F6-B498-43B3-948B-1728B52AA6E4}">
                <adec:decorative xmlns:adec="http://schemas.microsoft.com/office/drawing/2017/decorative" val="1"/>
              </a:ext>
            </a:extLst>
          </p:cNvPr>
          <p:cNvSpPr/>
          <p:nvPr/>
        </p:nvSpPr>
        <p:spPr>
          <a:xfrm rot="10800000">
            <a:off x="6890479" y="3236392"/>
            <a:ext cx="1300636" cy="117152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44678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10" name="Freeform: Shape 11">
            <a:extLst>
              <a:ext uri="{FF2B5EF4-FFF2-40B4-BE49-F238E27FC236}">
                <a16:creationId xmlns:a16="http://schemas.microsoft.com/office/drawing/2014/main" id="{AD7B6E18-D14B-8CE1-DEE5-4FBC86511EAC}"/>
              </a:ext>
              <a:ext uri="{C183D7F6-B498-43B3-948B-1728B52AA6E4}">
                <adec:decorative xmlns:adec="http://schemas.microsoft.com/office/drawing/2017/decorative" val="1"/>
              </a:ext>
            </a:extLst>
          </p:cNvPr>
          <p:cNvSpPr/>
          <p:nvPr/>
        </p:nvSpPr>
        <p:spPr>
          <a:xfrm>
            <a:off x="9280307" y="4079510"/>
            <a:ext cx="1374809" cy="115991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rgbClr val="002060">
              <a:alpha val="5019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11" name="Freeform: Shape 11">
            <a:extLst>
              <a:ext uri="{FF2B5EF4-FFF2-40B4-BE49-F238E27FC236}">
                <a16:creationId xmlns:a16="http://schemas.microsoft.com/office/drawing/2014/main" id="{E7204618-08B4-A328-95B5-61D426A165FA}"/>
              </a:ext>
              <a:ext uri="{C183D7F6-B498-43B3-948B-1728B52AA6E4}">
                <adec:decorative xmlns:adec="http://schemas.microsoft.com/office/drawing/2017/decorative" val="1"/>
              </a:ext>
            </a:extLst>
          </p:cNvPr>
          <p:cNvSpPr/>
          <p:nvPr/>
        </p:nvSpPr>
        <p:spPr>
          <a:xfrm rot="10800000">
            <a:off x="1496072" y="2199854"/>
            <a:ext cx="1369849" cy="10191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13" name="TekstniOkvir 12">
            <a:extLst>
              <a:ext uri="{FF2B5EF4-FFF2-40B4-BE49-F238E27FC236}">
                <a16:creationId xmlns:a16="http://schemas.microsoft.com/office/drawing/2014/main" id="{1662CC8A-C3F5-5C43-8E13-57117C8E03F3}"/>
              </a:ext>
            </a:extLst>
          </p:cNvPr>
          <p:cNvSpPr txBox="1"/>
          <p:nvPr/>
        </p:nvSpPr>
        <p:spPr>
          <a:xfrm>
            <a:off x="1621425" y="2489223"/>
            <a:ext cx="1335362" cy="400110"/>
          </a:xfrm>
          <a:prstGeom prst="rect">
            <a:avLst/>
          </a:prstGeom>
          <a:noFill/>
        </p:spPr>
        <p:txBody>
          <a:bodyPr wrap="square">
            <a:spAutoFit/>
          </a:bodyPr>
          <a:lstStyle/>
          <a:p>
            <a:r>
              <a:rPr lang="en-US" sz="2000" b="1" noProof="0" dirty="0">
                <a:solidFill>
                  <a:schemeClr val="accent6">
                    <a:lumMod val="50000"/>
                    <a:lumOff val="50000"/>
                  </a:schemeClr>
                </a:solidFill>
              </a:rPr>
              <a:t>Duodopa</a:t>
            </a:r>
            <a:r>
              <a:rPr lang="hr-HR" noProof="0" dirty="0">
                <a:solidFill>
                  <a:schemeClr val="accent6">
                    <a:lumMod val="50000"/>
                    <a:lumOff val="50000"/>
                  </a:schemeClr>
                </a:solidFill>
              </a:rPr>
              <a:t> </a:t>
            </a:r>
            <a:endParaRPr lang="hr-HR" dirty="0">
              <a:solidFill>
                <a:schemeClr val="accent6">
                  <a:lumMod val="50000"/>
                  <a:lumOff val="50000"/>
                </a:schemeClr>
              </a:solidFill>
            </a:endParaRPr>
          </a:p>
        </p:txBody>
      </p:sp>
      <p:sp>
        <p:nvSpPr>
          <p:cNvPr id="2" name="Freeform: Shape 11">
            <a:extLst>
              <a:ext uri="{FF2B5EF4-FFF2-40B4-BE49-F238E27FC236}">
                <a16:creationId xmlns:a16="http://schemas.microsoft.com/office/drawing/2014/main" id="{D485E9CF-9147-3F59-D061-4C685AE309A5}"/>
              </a:ext>
              <a:ext uri="{C183D7F6-B498-43B3-948B-1728B52AA6E4}">
                <adec:decorative xmlns:adec="http://schemas.microsoft.com/office/drawing/2017/decorative" val="1"/>
              </a:ext>
            </a:extLst>
          </p:cNvPr>
          <p:cNvSpPr/>
          <p:nvPr/>
        </p:nvSpPr>
        <p:spPr>
          <a:xfrm>
            <a:off x="3179807" y="1537216"/>
            <a:ext cx="1282395" cy="121570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rgbClr val="AEC2D8">
              <a:alpha val="5019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3" name="Freeform: Shape 11">
            <a:extLst>
              <a:ext uri="{FF2B5EF4-FFF2-40B4-BE49-F238E27FC236}">
                <a16:creationId xmlns:a16="http://schemas.microsoft.com/office/drawing/2014/main" id="{DA146898-1090-DE12-9863-5C357861D1A3}"/>
              </a:ext>
              <a:ext uri="{C183D7F6-B498-43B3-948B-1728B52AA6E4}">
                <adec:decorative xmlns:adec="http://schemas.microsoft.com/office/drawing/2017/decorative" val="1"/>
              </a:ext>
            </a:extLst>
          </p:cNvPr>
          <p:cNvSpPr/>
          <p:nvPr/>
        </p:nvSpPr>
        <p:spPr>
          <a:xfrm>
            <a:off x="441457" y="3963393"/>
            <a:ext cx="1061818" cy="1109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5" name="TekstniOkvir 4">
            <a:extLst>
              <a:ext uri="{FF2B5EF4-FFF2-40B4-BE49-F238E27FC236}">
                <a16:creationId xmlns:a16="http://schemas.microsoft.com/office/drawing/2014/main" id="{7CF7674A-BE3A-585B-1D57-449E0F3CB31B}"/>
              </a:ext>
            </a:extLst>
          </p:cNvPr>
          <p:cNvSpPr txBox="1"/>
          <p:nvPr/>
        </p:nvSpPr>
        <p:spPr>
          <a:xfrm>
            <a:off x="3096778" y="1941693"/>
            <a:ext cx="1522586" cy="400110"/>
          </a:xfrm>
          <a:prstGeom prst="rect">
            <a:avLst/>
          </a:prstGeom>
          <a:noFill/>
        </p:spPr>
        <p:txBody>
          <a:bodyPr wrap="square">
            <a:spAutoFit/>
          </a:bodyPr>
          <a:lstStyle/>
          <a:p>
            <a:r>
              <a:rPr lang="hr-HR" sz="2000" b="1" noProof="0" dirty="0">
                <a:solidFill>
                  <a:schemeClr val="accent6">
                    <a:lumMod val="50000"/>
                    <a:lumOff val="50000"/>
                  </a:schemeClr>
                </a:solidFill>
              </a:rPr>
              <a:t>olanzapine</a:t>
            </a:r>
            <a:r>
              <a:rPr lang="hr-HR" noProof="0" dirty="0">
                <a:solidFill>
                  <a:schemeClr val="accent6">
                    <a:lumMod val="50000"/>
                    <a:lumOff val="50000"/>
                  </a:schemeClr>
                </a:solidFill>
              </a:rPr>
              <a:t>  </a:t>
            </a:r>
            <a:endParaRPr lang="hr-HR" dirty="0">
              <a:solidFill>
                <a:schemeClr val="accent6">
                  <a:lumMod val="50000"/>
                  <a:lumOff val="50000"/>
                </a:schemeClr>
              </a:solidFill>
            </a:endParaRPr>
          </a:p>
        </p:txBody>
      </p:sp>
      <p:sp>
        <p:nvSpPr>
          <p:cNvPr id="6" name="TekstniOkvir 5">
            <a:extLst>
              <a:ext uri="{FF2B5EF4-FFF2-40B4-BE49-F238E27FC236}">
                <a16:creationId xmlns:a16="http://schemas.microsoft.com/office/drawing/2014/main" id="{6D4CF716-D07E-BE8F-F591-C4139DF93363}"/>
              </a:ext>
            </a:extLst>
          </p:cNvPr>
          <p:cNvSpPr txBox="1"/>
          <p:nvPr/>
        </p:nvSpPr>
        <p:spPr>
          <a:xfrm>
            <a:off x="9186832" y="4501410"/>
            <a:ext cx="1677507" cy="369332"/>
          </a:xfrm>
          <a:prstGeom prst="rect">
            <a:avLst/>
          </a:prstGeom>
          <a:noFill/>
        </p:spPr>
        <p:txBody>
          <a:bodyPr wrap="square">
            <a:spAutoFit/>
          </a:bodyPr>
          <a:lstStyle/>
          <a:p>
            <a:r>
              <a:rPr lang="hr-HR" b="1" noProof="0" dirty="0">
                <a:solidFill>
                  <a:schemeClr val="bg1"/>
                </a:solidFill>
              </a:rPr>
              <a:t>Hypertension</a:t>
            </a:r>
            <a:r>
              <a:rPr lang="hr-HR" noProof="0" dirty="0">
                <a:solidFill>
                  <a:schemeClr val="bg1"/>
                </a:solidFill>
              </a:rPr>
              <a:t> </a:t>
            </a:r>
            <a:endParaRPr lang="hr-HR" dirty="0">
              <a:solidFill>
                <a:schemeClr val="bg1"/>
              </a:solidFill>
            </a:endParaRPr>
          </a:p>
        </p:txBody>
      </p:sp>
      <p:sp>
        <p:nvSpPr>
          <p:cNvPr id="12" name="Freeform: Shape 11">
            <a:extLst>
              <a:ext uri="{FF2B5EF4-FFF2-40B4-BE49-F238E27FC236}">
                <a16:creationId xmlns:a16="http://schemas.microsoft.com/office/drawing/2014/main" id="{749FEFF0-D6A2-58F5-337D-CABF1028B7A4}"/>
              </a:ext>
              <a:ext uri="{C183D7F6-B498-43B3-948B-1728B52AA6E4}">
                <adec:decorative xmlns:adec="http://schemas.microsoft.com/office/drawing/2017/decorative" val="1"/>
              </a:ext>
            </a:extLst>
          </p:cNvPr>
          <p:cNvSpPr/>
          <p:nvPr/>
        </p:nvSpPr>
        <p:spPr>
          <a:xfrm rot="10800000">
            <a:off x="4073968" y="2806727"/>
            <a:ext cx="1207919" cy="105511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accent6">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pic>
        <p:nvPicPr>
          <p:cNvPr id="14" name="Picture placeholder 19">
            <a:extLst>
              <a:ext uri="{FF2B5EF4-FFF2-40B4-BE49-F238E27FC236}">
                <a16:creationId xmlns:a16="http://schemas.microsoft.com/office/drawing/2014/main" id="{EC87BCFE-014F-9D47-DEC1-D27CF9121AC4}"/>
              </a:ext>
            </a:extLst>
          </p:cNvPr>
          <p:cNvPicPr>
            <a:picLocks noChangeAspect="1"/>
          </p:cNvPicPr>
          <p:nvPr/>
        </p:nvPicPr>
        <p:blipFill>
          <a:blip r:embed="rId3"/>
          <a:srcRect/>
          <a:stretch/>
        </p:blipFill>
        <p:spPr>
          <a:xfrm>
            <a:off x="2141899" y="3599626"/>
            <a:ext cx="1526628" cy="1349119"/>
          </a:xfrm>
          <a:custGeom>
            <a:avLst/>
            <a:gdLst>
              <a:gd name="connsiteX0" fmla="*/ 2523318 w 5045662"/>
              <a:gd name="connsiteY0" fmla="*/ 1092708 h 5783096"/>
              <a:gd name="connsiteX1" fmla="*/ 1083139 w 5045662"/>
              <a:gd name="connsiteY1" fmla="*/ 1991697 h 5783096"/>
              <a:gd name="connsiteX2" fmla="*/ 1083139 w 5045662"/>
              <a:gd name="connsiteY2" fmla="*/ 3787311 h 5783096"/>
              <a:gd name="connsiteX3" fmla="*/ 2523318 w 5045662"/>
              <a:gd name="connsiteY3" fmla="*/ 4686300 h 5783096"/>
              <a:gd name="connsiteX4" fmla="*/ 3963497 w 5045662"/>
              <a:gd name="connsiteY4" fmla="*/ 3787311 h 5783096"/>
              <a:gd name="connsiteX5" fmla="*/ 3963497 w 5045662"/>
              <a:gd name="connsiteY5" fmla="*/ 1991697 h 5783096"/>
              <a:gd name="connsiteX6" fmla="*/ 2470122 w 5045662"/>
              <a:gd name="connsiteY6" fmla="*/ 0 h 5783096"/>
              <a:gd name="connsiteX7" fmla="*/ 5037208 w 5045662"/>
              <a:gd name="connsiteY7" fmla="*/ 1458369 h 5783096"/>
              <a:gd name="connsiteX8" fmla="*/ 5045662 w 5045662"/>
              <a:gd name="connsiteY8" fmla="*/ 4339769 h 5783096"/>
              <a:gd name="connsiteX9" fmla="*/ 2561576 w 5045662"/>
              <a:gd name="connsiteY9" fmla="*/ 5783096 h 5783096"/>
              <a:gd name="connsiteX10" fmla="*/ 24164 w 5045662"/>
              <a:gd name="connsiteY10" fmla="*/ 4354881 h 5783096"/>
              <a:gd name="connsiteX11" fmla="*/ 0 w 5045662"/>
              <a:gd name="connsiteY11" fmla="*/ 1453765 h 578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5662" h="5783096">
                <a:moveTo>
                  <a:pt x="2523318" y="1092708"/>
                </a:moveTo>
                <a:lnTo>
                  <a:pt x="1083139" y="1991697"/>
                </a:lnTo>
                <a:lnTo>
                  <a:pt x="1083139" y="3787311"/>
                </a:lnTo>
                <a:lnTo>
                  <a:pt x="2523318" y="4686300"/>
                </a:lnTo>
                <a:lnTo>
                  <a:pt x="3963497" y="3787311"/>
                </a:lnTo>
                <a:lnTo>
                  <a:pt x="3963497" y="1991697"/>
                </a:lnTo>
                <a:close/>
                <a:moveTo>
                  <a:pt x="2470122" y="0"/>
                </a:moveTo>
                <a:lnTo>
                  <a:pt x="5037208" y="1458369"/>
                </a:lnTo>
                <a:cubicBezTo>
                  <a:pt x="5040026" y="2418836"/>
                  <a:pt x="5042844" y="3379302"/>
                  <a:pt x="5045662" y="4339769"/>
                </a:cubicBezTo>
                <a:lnTo>
                  <a:pt x="2561576" y="5783096"/>
                </a:lnTo>
                <a:lnTo>
                  <a:pt x="24164" y="4354881"/>
                </a:lnTo>
                <a:lnTo>
                  <a:pt x="0" y="1453765"/>
                </a:lnTo>
                <a:close/>
              </a:path>
            </a:pathLst>
          </a:custGeom>
          <a:blipFill>
            <a:blip r:embed="rId4"/>
            <a:stretch>
              <a:fillRect/>
            </a:stretch>
          </a:blipFill>
        </p:spPr>
      </p:pic>
      <p:sp>
        <p:nvSpPr>
          <p:cNvPr id="18" name="Freeform: Shape 11">
            <a:extLst>
              <a:ext uri="{FF2B5EF4-FFF2-40B4-BE49-F238E27FC236}">
                <a16:creationId xmlns:a16="http://schemas.microsoft.com/office/drawing/2014/main" id="{2A0C85CF-9516-0338-6BD1-7D1C016D4D5D}"/>
              </a:ext>
              <a:ext uri="{C183D7F6-B498-43B3-948B-1728B52AA6E4}">
                <adec:decorative xmlns:adec="http://schemas.microsoft.com/office/drawing/2017/decorative" val="1"/>
              </a:ext>
            </a:extLst>
          </p:cNvPr>
          <p:cNvSpPr/>
          <p:nvPr/>
        </p:nvSpPr>
        <p:spPr>
          <a:xfrm>
            <a:off x="5063927" y="4274185"/>
            <a:ext cx="1370973" cy="123324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tx1">
              <a:lumMod val="50000"/>
              <a:lumOff val="50000"/>
              <a:alpha val="50196"/>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19" name="Freeform: Shape 11">
            <a:extLst>
              <a:ext uri="{FF2B5EF4-FFF2-40B4-BE49-F238E27FC236}">
                <a16:creationId xmlns:a16="http://schemas.microsoft.com/office/drawing/2014/main" id="{00179E05-9697-5A7E-712C-3B46B7E71971}"/>
              </a:ext>
              <a:ext uri="{C183D7F6-B498-43B3-948B-1728B52AA6E4}">
                <adec:decorative xmlns:adec="http://schemas.microsoft.com/office/drawing/2017/decorative" val="1"/>
              </a:ext>
            </a:extLst>
          </p:cNvPr>
          <p:cNvSpPr/>
          <p:nvPr/>
        </p:nvSpPr>
        <p:spPr>
          <a:xfrm>
            <a:off x="5833810" y="1723288"/>
            <a:ext cx="1526628" cy="151013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1">
              <a:alpha val="50196"/>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0" name="Freeform: Shape 11">
            <a:extLst>
              <a:ext uri="{FF2B5EF4-FFF2-40B4-BE49-F238E27FC236}">
                <a16:creationId xmlns:a16="http://schemas.microsoft.com/office/drawing/2014/main" id="{E37B7A72-E8C6-EEE5-9867-B72C00C031BC}"/>
              </a:ext>
              <a:ext uri="{C183D7F6-B498-43B3-948B-1728B52AA6E4}">
                <adec:decorative xmlns:adec="http://schemas.microsoft.com/office/drawing/2017/decorative" val="1"/>
              </a:ext>
            </a:extLst>
          </p:cNvPr>
          <p:cNvSpPr/>
          <p:nvPr/>
        </p:nvSpPr>
        <p:spPr>
          <a:xfrm>
            <a:off x="8417106" y="2383712"/>
            <a:ext cx="1204266" cy="1166630"/>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6">
              <a:lumMod val="50000"/>
              <a:lumOff val="50000"/>
              <a:alpha val="50196"/>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1" name="Freeform: Shape 11">
            <a:extLst>
              <a:ext uri="{FF2B5EF4-FFF2-40B4-BE49-F238E27FC236}">
                <a16:creationId xmlns:a16="http://schemas.microsoft.com/office/drawing/2014/main" id="{D7F38899-5517-25B2-4E1D-289333CDF3B2}"/>
              </a:ext>
              <a:ext uri="{C183D7F6-B498-43B3-948B-1728B52AA6E4}">
                <adec:decorative xmlns:adec="http://schemas.microsoft.com/office/drawing/2017/decorative" val="1"/>
              </a:ext>
            </a:extLst>
          </p:cNvPr>
          <p:cNvSpPr/>
          <p:nvPr/>
        </p:nvSpPr>
        <p:spPr>
          <a:xfrm rot="5400000">
            <a:off x="3101903" y="4961854"/>
            <a:ext cx="1053827" cy="167436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accent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3" name="Freeform: Shape 11">
            <a:extLst>
              <a:ext uri="{FF2B5EF4-FFF2-40B4-BE49-F238E27FC236}">
                <a16:creationId xmlns:a16="http://schemas.microsoft.com/office/drawing/2014/main" id="{11C21683-64DC-22C8-203B-BCCA309EAC60}"/>
              </a:ext>
              <a:ext uri="{C183D7F6-B498-43B3-948B-1728B52AA6E4}">
                <adec:decorative xmlns:adec="http://schemas.microsoft.com/office/drawing/2017/decorative" val="1"/>
              </a:ext>
            </a:extLst>
          </p:cNvPr>
          <p:cNvSpPr/>
          <p:nvPr/>
        </p:nvSpPr>
        <p:spPr>
          <a:xfrm>
            <a:off x="9385193" y="863600"/>
            <a:ext cx="1526628" cy="158222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rgbClr val="002060"/>
          </a:solidFill>
          <a:ln w="19050" cap="flat" cmpd="sng" algn="ctr">
            <a:solidFill>
              <a:schemeClr val="accent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5" name="TekstniOkvir 24">
            <a:extLst>
              <a:ext uri="{FF2B5EF4-FFF2-40B4-BE49-F238E27FC236}">
                <a16:creationId xmlns:a16="http://schemas.microsoft.com/office/drawing/2014/main" id="{8C58B17B-3CE4-2964-0F58-806C6BA56AD5}"/>
              </a:ext>
            </a:extLst>
          </p:cNvPr>
          <p:cNvSpPr txBox="1"/>
          <p:nvPr/>
        </p:nvSpPr>
        <p:spPr>
          <a:xfrm>
            <a:off x="7154221" y="5223538"/>
            <a:ext cx="1526628" cy="369332"/>
          </a:xfrm>
          <a:prstGeom prst="rect">
            <a:avLst/>
          </a:prstGeom>
          <a:noFill/>
        </p:spPr>
        <p:txBody>
          <a:bodyPr wrap="square">
            <a:spAutoFit/>
          </a:bodyPr>
          <a:lstStyle/>
          <a:p>
            <a:r>
              <a:rPr lang="hr-HR" b="1" noProof="0" dirty="0">
                <a:solidFill>
                  <a:schemeClr val="bg1"/>
                </a:solidFill>
              </a:rPr>
              <a:t>Morphine </a:t>
            </a:r>
            <a:r>
              <a:rPr lang="hr-HR" b="1" noProof="0" dirty="0">
                <a:solidFill>
                  <a:schemeClr val="bg1">
                    <a:lumMod val="50000"/>
                  </a:schemeClr>
                </a:solidFill>
              </a:rPr>
              <a:t> </a:t>
            </a:r>
            <a:endParaRPr lang="hr-HR" b="1" dirty="0">
              <a:solidFill>
                <a:schemeClr val="bg1">
                  <a:lumMod val="50000"/>
                </a:schemeClr>
              </a:solidFill>
            </a:endParaRPr>
          </a:p>
        </p:txBody>
      </p:sp>
      <p:sp>
        <p:nvSpPr>
          <p:cNvPr id="26" name="TekstniOkvir 25">
            <a:extLst>
              <a:ext uri="{FF2B5EF4-FFF2-40B4-BE49-F238E27FC236}">
                <a16:creationId xmlns:a16="http://schemas.microsoft.com/office/drawing/2014/main" id="{9B3B873B-7973-BEA1-2A99-D2137821CDA5}"/>
              </a:ext>
            </a:extLst>
          </p:cNvPr>
          <p:cNvSpPr txBox="1"/>
          <p:nvPr/>
        </p:nvSpPr>
        <p:spPr>
          <a:xfrm>
            <a:off x="5924676" y="2245771"/>
            <a:ext cx="1526628" cy="400110"/>
          </a:xfrm>
          <a:prstGeom prst="rect">
            <a:avLst/>
          </a:prstGeom>
          <a:noFill/>
        </p:spPr>
        <p:txBody>
          <a:bodyPr wrap="square">
            <a:spAutoFit/>
          </a:bodyPr>
          <a:lstStyle/>
          <a:p>
            <a:r>
              <a:rPr lang="hr-HR" sz="2000" noProof="0" dirty="0">
                <a:solidFill>
                  <a:schemeClr val="bg1"/>
                </a:solidFill>
              </a:rPr>
              <a:t>Depression</a:t>
            </a:r>
            <a:r>
              <a:rPr lang="hr-HR" sz="2000" noProof="0" dirty="0">
                <a:solidFill>
                  <a:schemeClr val="bg1">
                    <a:lumMod val="50000"/>
                  </a:schemeClr>
                </a:solidFill>
              </a:rPr>
              <a:t>  </a:t>
            </a:r>
            <a:endParaRPr lang="hr-HR" sz="2000" dirty="0">
              <a:solidFill>
                <a:schemeClr val="bg1">
                  <a:lumMod val="50000"/>
                </a:schemeClr>
              </a:solidFill>
            </a:endParaRPr>
          </a:p>
        </p:txBody>
      </p:sp>
      <p:sp>
        <p:nvSpPr>
          <p:cNvPr id="27" name="TekstniOkvir 26">
            <a:extLst>
              <a:ext uri="{FF2B5EF4-FFF2-40B4-BE49-F238E27FC236}">
                <a16:creationId xmlns:a16="http://schemas.microsoft.com/office/drawing/2014/main" id="{7B59333D-66C7-2FC7-A235-F0ED9B8480A6}"/>
              </a:ext>
            </a:extLst>
          </p:cNvPr>
          <p:cNvSpPr txBox="1"/>
          <p:nvPr/>
        </p:nvSpPr>
        <p:spPr>
          <a:xfrm>
            <a:off x="4193275" y="3150232"/>
            <a:ext cx="1526628" cy="400110"/>
          </a:xfrm>
          <a:prstGeom prst="rect">
            <a:avLst/>
          </a:prstGeom>
          <a:noFill/>
        </p:spPr>
        <p:txBody>
          <a:bodyPr wrap="square">
            <a:spAutoFit/>
          </a:bodyPr>
          <a:lstStyle/>
          <a:p>
            <a:r>
              <a:rPr lang="hr-HR" sz="2000" b="1" noProof="0" dirty="0">
                <a:solidFill>
                  <a:schemeClr val="accent6">
                    <a:lumMod val="50000"/>
                    <a:lumOff val="50000"/>
                  </a:schemeClr>
                </a:solidFill>
              </a:rPr>
              <a:t>Viagra</a:t>
            </a:r>
            <a:r>
              <a:rPr lang="hr-HR" noProof="0" dirty="0">
                <a:solidFill>
                  <a:schemeClr val="accent6">
                    <a:lumMod val="50000"/>
                    <a:lumOff val="50000"/>
                  </a:schemeClr>
                </a:solidFill>
              </a:rPr>
              <a:t>   </a:t>
            </a:r>
            <a:endParaRPr lang="hr-HR" dirty="0">
              <a:solidFill>
                <a:schemeClr val="accent6">
                  <a:lumMod val="50000"/>
                  <a:lumOff val="50000"/>
                </a:schemeClr>
              </a:solidFill>
            </a:endParaRPr>
          </a:p>
        </p:txBody>
      </p:sp>
      <p:sp>
        <p:nvSpPr>
          <p:cNvPr id="28" name="TekstniOkvir 27">
            <a:extLst>
              <a:ext uri="{FF2B5EF4-FFF2-40B4-BE49-F238E27FC236}">
                <a16:creationId xmlns:a16="http://schemas.microsoft.com/office/drawing/2014/main" id="{0F1FEEF4-7F1D-BD34-558B-79FE84021632}"/>
              </a:ext>
            </a:extLst>
          </p:cNvPr>
          <p:cNvSpPr txBox="1"/>
          <p:nvPr/>
        </p:nvSpPr>
        <p:spPr>
          <a:xfrm>
            <a:off x="6990839" y="3654407"/>
            <a:ext cx="1526628" cy="369332"/>
          </a:xfrm>
          <a:prstGeom prst="rect">
            <a:avLst/>
          </a:prstGeom>
          <a:noFill/>
        </p:spPr>
        <p:txBody>
          <a:bodyPr wrap="square">
            <a:spAutoFit/>
          </a:bodyPr>
          <a:lstStyle/>
          <a:p>
            <a:r>
              <a:rPr lang="hr-HR" b="1" dirty="0">
                <a:solidFill>
                  <a:schemeClr val="accent6">
                    <a:lumMod val="50000"/>
                    <a:lumOff val="50000"/>
                  </a:schemeClr>
                </a:solidFill>
              </a:rPr>
              <a:t>sildenafil</a:t>
            </a:r>
            <a:r>
              <a:rPr lang="hr-HR" dirty="0">
                <a:solidFill>
                  <a:schemeClr val="accent6">
                    <a:lumMod val="50000"/>
                    <a:lumOff val="50000"/>
                  </a:schemeClr>
                </a:solidFill>
              </a:rPr>
              <a:t> </a:t>
            </a:r>
            <a:r>
              <a:rPr lang="hr-HR" noProof="0" dirty="0">
                <a:solidFill>
                  <a:schemeClr val="accent6">
                    <a:lumMod val="50000"/>
                    <a:lumOff val="50000"/>
                  </a:schemeClr>
                </a:solidFill>
              </a:rPr>
              <a:t>  </a:t>
            </a:r>
            <a:r>
              <a:rPr lang="hr-HR" noProof="0" dirty="0">
                <a:solidFill>
                  <a:schemeClr val="bg1">
                    <a:lumMod val="50000"/>
                  </a:schemeClr>
                </a:solidFill>
              </a:rPr>
              <a:t> </a:t>
            </a:r>
            <a:endParaRPr lang="hr-HR" dirty="0">
              <a:solidFill>
                <a:schemeClr val="bg1">
                  <a:lumMod val="50000"/>
                </a:schemeClr>
              </a:solidFill>
            </a:endParaRPr>
          </a:p>
        </p:txBody>
      </p:sp>
      <p:sp>
        <p:nvSpPr>
          <p:cNvPr id="29" name="TekstniOkvir 28">
            <a:extLst>
              <a:ext uri="{FF2B5EF4-FFF2-40B4-BE49-F238E27FC236}">
                <a16:creationId xmlns:a16="http://schemas.microsoft.com/office/drawing/2014/main" id="{5C6C4999-C187-5B37-261E-383AC4F2992B}"/>
              </a:ext>
            </a:extLst>
          </p:cNvPr>
          <p:cNvSpPr txBox="1"/>
          <p:nvPr/>
        </p:nvSpPr>
        <p:spPr>
          <a:xfrm>
            <a:off x="9536679" y="1249912"/>
            <a:ext cx="2655321" cy="646331"/>
          </a:xfrm>
          <a:prstGeom prst="rect">
            <a:avLst/>
          </a:prstGeom>
          <a:noFill/>
        </p:spPr>
        <p:txBody>
          <a:bodyPr wrap="square">
            <a:spAutoFit/>
          </a:bodyPr>
          <a:lstStyle/>
          <a:p>
            <a:r>
              <a:rPr lang="hr-HR" b="1" dirty="0">
                <a:solidFill>
                  <a:schemeClr val="bg1"/>
                </a:solidFill>
              </a:rPr>
              <a:t>Parkinson’s </a:t>
            </a:r>
          </a:p>
          <a:p>
            <a:r>
              <a:rPr lang="hr-HR" b="1" dirty="0">
                <a:solidFill>
                  <a:schemeClr val="bg1"/>
                </a:solidFill>
              </a:rPr>
              <a:t>disease </a:t>
            </a:r>
            <a:r>
              <a:rPr lang="hr-HR" b="1" noProof="0" dirty="0">
                <a:solidFill>
                  <a:schemeClr val="bg1"/>
                </a:solidFill>
              </a:rPr>
              <a:t>   </a:t>
            </a:r>
            <a:endParaRPr lang="hr-HR" b="1" dirty="0">
              <a:solidFill>
                <a:schemeClr val="bg1"/>
              </a:solidFill>
            </a:endParaRPr>
          </a:p>
        </p:txBody>
      </p:sp>
      <p:sp>
        <p:nvSpPr>
          <p:cNvPr id="30" name="TekstniOkvir 29">
            <a:extLst>
              <a:ext uri="{FF2B5EF4-FFF2-40B4-BE49-F238E27FC236}">
                <a16:creationId xmlns:a16="http://schemas.microsoft.com/office/drawing/2014/main" id="{C6F3C44D-3733-9C17-2BF8-F31AA669D0CF}"/>
              </a:ext>
            </a:extLst>
          </p:cNvPr>
          <p:cNvSpPr txBox="1"/>
          <p:nvPr/>
        </p:nvSpPr>
        <p:spPr>
          <a:xfrm>
            <a:off x="5169753" y="4703803"/>
            <a:ext cx="2655321" cy="369332"/>
          </a:xfrm>
          <a:prstGeom prst="rect">
            <a:avLst/>
          </a:prstGeom>
          <a:noFill/>
        </p:spPr>
        <p:txBody>
          <a:bodyPr wrap="square">
            <a:spAutoFit/>
          </a:bodyPr>
          <a:lstStyle/>
          <a:p>
            <a:r>
              <a:rPr lang="hr-HR" dirty="0">
                <a:solidFill>
                  <a:schemeClr val="bg1"/>
                </a:solidFill>
              </a:rPr>
              <a:t>tramadole</a:t>
            </a:r>
          </a:p>
        </p:txBody>
      </p:sp>
      <p:sp>
        <p:nvSpPr>
          <p:cNvPr id="31" name="TekstniOkvir 30">
            <a:extLst>
              <a:ext uri="{FF2B5EF4-FFF2-40B4-BE49-F238E27FC236}">
                <a16:creationId xmlns:a16="http://schemas.microsoft.com/office/drawing/2014/main" id="{DC8943D4-C50E-27C8-B12B-EB736A076AE8}"/>
              </a:ext>
            </a:extLst>
          </p:cNvPr>
          <p:cNvSpPr txBox="1"/>
          <p:nvPr/>
        </p:nvSpPr>
        <p:spPr>
          <a:xfrm>
            <a:off x="2427599" y="4069252"/>
            <a:ext cx="2655321" cy="369332"/>
          </a:xfrm>
          <a:prstGeom prst="rect">
            <a:avLst/>
          </a:prstGeom>
          <a:noFill/>
        </p:spPr>
        <p:txBody>
          <a:bodyPr wrap="square">
            <a:spAutoFit/>
          </a:bodyPr>
          <a:lstStyle/>
          <a:p>
            <a:r>
              <a:rPr lang="hr-HR" b="1" dirty="0" err="1">
                <a:solidFill>
                  <a:schemeClr val="accent6">
                    <a:lumMod val="50000"/>
                    <a:lumOff val="50000"/>
                  </a:schemeClr>
                </a:solidFill>
              </a:rPr>
              <a:t>Sinemet</a:t>
            </a:r>
            <a:r>
              <a:rPr lang="hr-HR" b="1" dirty="0">
                <a:solidFill>
                  <a:schemeClr val="accent6">
                    <a:lumMod val="50000"/>
                    <a:lumOff val="50000"/>
                  </a:schemeClr>
                </a:solidFill>
              </a:rPr>
              <a:t> </a:t>
            </a:r>
          </a:p>
        </p:txBody>
      </p:sp>
      <p:sp>
        <p:nvSpPr>
          <p:cNvPr id="32" name="TekstniOkvir 31">
            <a:extLst>
              <a:ext uri="{FF2B5EF4-FFF2-40B4-BE49-F238E27FC236}">
                <a16:creationId xmlns:a16="http://schemas.microsoft.com/office/drawing/2014/main" id="{6874334B-4F49-EFE8-30CD-3A7ACB8DEF27}"/>
              </a:ext>
            </a:extLst>
          </p:cNvPr>
          <p:cNvSpPr txBox="1"/>
          <p:nvPr/>
        </p:nvSpPr>
        <p:spPr>
          <a:xfrm>
            <a:off x="413162" y="4288909"/>
            <a:ext cx="1208263" cy="400110"/>
          </a:xfrm>
          <a:prstGeom prst="rect">
            <a:avLst/>
          </a:prstGeom>
          <a:noFill/>
        </p:spPr>
        <p:txBody>
          <a:bodyPr wrap="square">
            <a:spAutoFit/>
          </a:bodyPr>
          <a:lstStyle/>
          <a:p>
            <a:r>
              <a:rPr lang="hr-HR" sz="2000" b="1" dirty="0">
                <a:solidFill>
                  <a:schemeClr val="bg1"/>
                </a:solidFill>
              </a:rPr>
              <a:t>Epilepsy  </a:t>
            </a:r>
          </a:p>
        </p:txBody>
      </p:sp>
      <p:sp>
        <p:nvSpPr>
          <p:cNvPr id="33" name="TekstniOkvir 32">
            <a:extLst>
              <a:ext uri="{FF2B5EF4-FFF2-40B4-BE49-F238E27FC236}">
                <a16:creationId xmlns:a16="http://schemas.microsoft.com/office/drawing/2014/main" id="{A5C36DDB-C07F-0C4F-A2F5-EE0E0D7713E2}"/>
              </a:ext>
            </a:extLst>
          </p:cNvPr>
          <p:cNvSpPr txBox="1"/>
          <p:nvPr/>
        </p:nvSpPr>
        <p:spPr>
          <a:xfrm>
            <a:off x="2957837" y="5593898"/>
            <a:ext cx="2655321" cy="369332"/>
          </a:xfrm>
          <a:prstGeom prst="rect">
            <a:avLst/>
          </a:prstGeom>
          <a:noFill/>
        </p:spPr>
        <p:txBody>
          <a:bodyPr wrap="square">
            <a:spAutoFit/>
          </a:bodyPr>
          <a:lstStyle/>
          <a:p>
            <a:r>
              <a:rPr lang="hr-HR" b="1" dirty="0">
                <a:solidFill>
                  <a:schemeClr val="accent6">
                    <a:lumMod val="50000"/>
                    <a:lumOff val="50000"/>
                  </a:schemeClr>
                </a:solidFill>
              </a:rPr>
              <a:t>risperidone</a:t>
            </a:r>
            <a:r>
              <a:rPr lang="hr-HR" dirty="0">
                <a:solidFill>
                  <a:schemeClr val="bg1">
                    <a:lumMod val="50000"/>
                  </a:schemeClr>
                </a:solidFill>
              </a:rPr>
              <a:t>   </a:t>
            </a:r>
          </a:p>
        </p:txBody>
      </p:sp>
      <p:sp>
        <p:nvSpPr>
          <p:cNvPr id="34" name="TekstniOkvir 33">
            <a:extLst>
              <a:ext uri="{FF2B5EF4-FFF2-40B4-BE49-F238E27FC236}">
                <a16:creationId xmlns:a16="http://schemas.microsoft.com/office/drawing/2014/main" id="{421BD5EE-0C74-8ECA-F033-9A7BC834A4AE}"/>
              </a:ext>
            </a:extLst>
          </p:cNvPr>
          <p:cNvSpPr txBox="1"/>
          <p:nvPr/>
        </p:nvSpPr>
        <p:spPr>
          <a:xfrm>
            <a:off x="8424543" y="2756961"/>
            <a:ext cx="2655321" cy="400110"/>
          </a:xfrm>
          <a:prstGeom prst="rect">
            <a:avLst/>
          </a:prstGeom>
          <a:noFill/>
        </p:spPr>
        <p:txBody>
          <a:bodyPr wrap="square">
            <a:spAutoFit/>
          </a:bodyPr>
          <a:lstStyle/>
          <a:p>
            <a:r>
              <a:rPr lang="hr-HR" sz="2000" b="1" dirty="0">
                <a:solidFill>
                  <a:schemeClr val="bg1"/>
                </a:solidFill>
              </a:rPr>
              <a:t>levodopa</a:t>
            </a:r>
            <a:r>
              <a:rPr lang="hr-HR" dirty="0">
                <a:solidFill>
                  <a:schemeClr val="bg1">
                    <a:lumMod val="50000"/>
                  </a:schemeClr>
                </a:solidFill>
              </a:rPr>
              <a:t>   </a:t>
            </a:r>
          </a:p>
        </p:txBody>
      </p:sp>
      <p:sp>
        <p:nvSpPr>
          <p:cNvPr id="15" name="Slide Number Placeholder 4">
            <a:extLst>
              <a:ext uri="{FF2B5EF4-FFF2-40B4-BE49-F238E27FC236}">
                <a16:creationId xmlns:a16="http://schemas.microsoft.com/office/drawing/2014/main" id="{4AAAD563-5849-E891-57AD-6D11303AE927}"/>
              </a:ext>
            </a:extLst>
          </p:cNvPr>
          <p:cNvSpPr txBox="1">
            <a:spLocks/>
          </p:cNvSpPr>
          <p:nvPr/>
        </p:nvSpPr>
        <p:spPr>
          <a:xfrm>
            <a:off x="11194169" y="6217920"/>
            <a:ext cx="458592"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EACEE-25B4-4A2D-B147-27296E36371D}" type="slidenum">
              <a:rPr lang="en-US" altLang="zh-CN" sz="1200" smtClean="0">
                <a:solidFill>
                  <a:schemeClr val="tx1">
                    <a:lumMod val="50000"/>
                    <a:lumOff val="50000"/>
                  </a:schemeClr>
                </a:solidFill>
              </a:rPr>
              <a:pPr/>
              <a:t>7</a:t>
            </a:fld>
            <a:endParaRPr lang="en-US" altLang="zh-CN" sz="1200" dirty="0">
              <a:solidFill>
                <a:schemeClr val="tx1">
                  <a:lumMod val="50000"/>
                  <a:lumOff val="50000"/>
                </a:schemeClr>
              </a:solidFill>
            </a:endParaRPr>
          </a:p>
        </p:txBody>
      </p:sp>
      <p:sp>
        <p:nvSpPr>
          <p:cNvPr id="17" name="Footer Placeholder 3">
            <a:extLst>
              <a:ext uri="{FF2B5EF4-FFF2-40B4-BE49-F238E27FC236}">
                <a16:creationId xmlns:a16="http://schemas.microsoft.com/office/drawing/2014/main" id="{BA0C7534-64B5-8EEA-76D7-B9576D127120}"/>
              </a:ext>
            </a:extLst>
          </p:cNvPr>
          <p:cNvSpPr txBox="1">
            <a:spLocks/>
          </p:cNvSpPr>
          <p:nvPr/>
        </p:nvSpPr>
        <p:spPr>
          <a:xfrm>
            <a:off x="539239" y="6521763"/>
            <a:ext cx="411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100" dirty="0">
                <a:solidFill>
                  <a:schemeClr val="accent6">
                    <a:lumMod val="50000"/>
                    <a:lumOff val="50000"/>
                  </a:schemeClr>
                </a:solidFill>
              </a:rPr>
              <a:t>Ponuda obveznica – BETULA projekt d.o.o. </a:t>
            </a:r>
            <a:endParaRPr lang="en-US" sz="1100" dirty="0">
              <a:solidFill>
                <a:schemeClr val="accent6">
                  <a:lumMod val="50000"/>
                  <a:lumOff val="50000"/>
                </a:schemeClr>
              </a:solidFill>
            </a:endParaRPr>
          </a:p>
        </p:txBody>
      </p:sp>
      <p:pic>
        <p:nvPicPr>
          <p:cNvPr id="37" name="Slika 36">
            <a:extLst>
              <a:ext uri="{FF2B5EF4-FFF2-40B4-BE49-F238E27FC236}">
                <a16:creationId xmlns:a16="http://schemas.microsoft.com/office/drawing/2014/main" id="{9D61FC8F-C1DD-DE8D-069A-FE36DC034AC8}"/>
              </a:ext>
            </a:extLst>
          </p:cNvPr>
          <p:cNvPicPr>
            <a:picLocks noChangeAspect="1"/>
          </p:cNvPicPr>
          <p:nvPr/>
        </p:nvPicPr>
        <p:blipFill>
          <a:blip r:embed="rId5"/>
          <a:stretch>
            <a:fillRect/>
          </a:stretch>
        </p:blipFill>
        <p:spPr>
          <a:xfrm>
            <a:off x="14442" y="6276116"/>
            <a:ext cx="573074" cy="573074"/>
          </a:xfrm>
          <a:prstGeom prst="rect">
            <a:avLst/>
          </a:prstGeom>
        </p:spPr>
      </p:pic>
    </p:spTree>
    <p:extLst>
      <p:ext uri="{BB962C8B-B14F-4D97-AF65-F5344CB8AC3E}">
        <p14:creationId xmlns:p14="http://schemas.microsoft.com/office/powerpoint/2010/main" val="2202944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1CBDA-55E3-CC41-2899-D0D01D45FCA9}"/>
            </a:ext>
          </a:extLst>
        </p:cNvPr>
        <p:cNvGrpSpPr/>
        <p:nvPr/>
      </p:nvGrpSpPr>
      <p:grpSpPr>
        <a:xfrm>
          <a:off x="0" y="0"/>
          <a:ext cx="0" cy="0"/>
          <a:chOff x="0" y="0"/>
          <a:chExt cx="0" cy="0"/>
        </a:xfrm>
      </p:grpSpPr>
      <p:sp>
        <p:nvSpPr>
          <p:cNvPr id="15" name="Pravokutnik 14">
            <a:extLst>
              <a:ext uri="{FF2B5EF4-FFF2-40B4-BE49-F238E27FC236}">
                <a16:creationId xmlns:a16="http://schemas.microsoft.com/office/drawing/2014/main" id="{07A45723-55B9-86EA-4606-18EFED6E7F8B}"/>
              </a:ext>
            </a:extLst>
          </p:cNvPr>
          <p:cNvSpPr/>
          <p:nvPr/>
        </p:nvSpPr>
        <p:spPr>
          <a:xfrm>
            <a:off x="6461203" y="4553003"/>
            <a:ext cx="4351159" cy="1256185"/>
          </a:xfrm>
          <a:prstGeom prst="rect">
            <a:avLst/>
          </a:prstGeom>
          <a:solidFill>
            <a:srgbClr val="FAFBC5"/>
          </a:solidFill>
          <a:ln>
            <a:solidFill>
              <a:srgbClr val="FAFB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3" name="Pravokutnik 12">
            <a:extLst>
              <a:ext uri="{FF2B5EF4-FFF2-40B4-BE49-F238E27FC236}">
                <a16:creationId xmlns:a16="http://schemas.microsoft.com/office/drawing/2014/main" id="{5799A325-C626-9472-FD41-281522298556}"/>
              </a:ext>
            </a:extLst>
          </p:cNvPr>
          <p:cNvSpPr/>
          <p:nvPr/>
        </p:nvSpPr>
        <p:spPr>
          <a:xfrm>
            <a:off x="6461203" y="2944281"/>
            <a:ext cx="4351159" cy="1256185"/>
          </a:xfrm>
          <a:prstGeom prst="rect">
            <a:avLst/>
          </a:prstGeom>
          <a:solidFill>
            <a:srgbClr val="FAFBC5"/>
          </a:solidFill>
          <a:ln>
            <a:solidFill>
              <a:srgbClr val="FAFB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2" name="Pravokutnik 11">
            <a:extLst>
              <a:ext uri="{FF2B5EF4-FFF2-40B4-BE49-F238E27FC236}">
                <a16:creationId xmlns:a16="http://schemas.microsoft.com/office/drawing/2014/main" id="{07AD8092-A94B-80F1-B1AA-CDEE0E13F0E4}"/>
              </a:ext>
            </a:extLst>
          </p:cNvPr>
          <p:cNvSpPr/>
          <p:nvPr/>
        </p:nvSpPr>
        <p:spPr>
          <a:xfrm>
            <a:off x="6437827" y="1318761"/>
            <a:ext cx="4351159" cy="1256185"/>
          </a:xfrm>
          <a:prstGeom prst="rect">
            <a:avLst/>
          </a:prstGeom>
          <a:solidFill>
            <a:srgbClr val="FAFBC5"/>
          </a:solidFill>
          <a:ln>
            <a:solidFill>
              <a:srgbClr val="FAFB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9" name="Pravokutnik 8">
            <a:extLst>
              <a:ext uri="{FF2B5EF4-FFF2-40B4-BE49-F238E27FC236}">
                <a16:creationId xmlns:a16="http://schemas.microsoft.com/office/drawing/2014/main" id="{8651D060-AF3D-E479-864C-9D88E290C0B4}"/>
              </a:ext>
            </a:extLst>
          </p:cNvPr>
          <p:cNvSpPr/>
          <p:nvPr/>
        </p:nvSpPr>
        <p:spPr>
          <a:xfrm>
            <a:off x="2088049" y="4553190"/>
            <a:ext cx="4351159" cy="1256185"/>
          </a:xfrm>
          <a:prstGeom prst="rect">
            <a:avLst/>
          </a:prstGeom>
          <a:solidFill>
            <a:schemeClr val="tx2">
              <a:lumMod val="10000"/>
              <a:lumOff val="90000"/>
            </a:schemeClr>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8" name="Pravokutnik 7">
            <a:extLst>
              <a:ext uri="{FF2B5EF4-FFF2-40B4-BE49-F238E27FC236}">
                <a16:creationId xmlns:a16="http://schemas.microsoft.com/office/drawing/2014/main" id="{504DA60A-4898-06EA-8C46-2670440EDFDB}"/>
              </a:ext>
            </a:extLst>
          </p:cNvPr>
          <p:cNvSpPr/>
          <p:nvPr/>
        </p:nvSpPr>
        <p:spPr>
          <a:xfrm>
            <a:off x="2092686" y="2944281"/>
            <a:ext cx="4351159" cy="1256185"/>
          </a:xfrm>
          <a:prstGeom prst="rect">
            <a:avLst/>
          </a:prstGeom>
          <a:solidFill>
            <a:schemeClr val="tx2">
              <a:lumMod val="10000"/>
              <a:lumOff val="90000"/>
            </a:schemeClr>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 name="Pravokutnik 4">
            <a:extLst>
              <a:ext uri="{FF2B5EF4-FFF2-40B4-BE49-F238E27FC236}">
                <a16:creationId xmlns:a16="http://schemas.microsoft.com/office/drawing/2014/main" id="{8770E924-6C15-76B4-869F-359466CD23DF}"/>
              </a:ext>
            </a:extLst>
          </p:cNvPr>
          <p:cNvSpPr/>
          <p:nvPr/>
        </p:nvSpPr>
        <p:spPr>
          <a:xfrm>
            <a:off x="2092687" y="1317434"/>
            <a:ext cx="4351159" cy="1256185"/>
          </a:xfrm>
          <a:prstGeom prst="rect">
            <a:avLst/>
          </a:prstGeom>
          <a:solidFill>
            <a:schemeClr val="tx2">
              <a:lumMod val="10000"/>
              <a:lumOff val="90000"/>
            </a:schemeClr>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6" name="TekstniOkvir 5">
            <a:extLst>
              <a:ext uri="{FF2B5EF4-FFF2-40B4-BE49-F238E27FC236}">
                <a16:creationId xmlns:a16="http://schemas.microsoft.com/office/drawing/2014/main" id="{F53163E4-2A17-0568-9256-9DC189999B94}"/>
              </a:ext>
            </a:extLst>
          </p:cNvPr>
          <p:cNvSpPr txBox="1"/>
          <p:nvPr/>
        </p:nvSpPr>
        <p:spPr>
          <a:xfrm>
            <a:off x="3013324" y="659402"/>
            <a:ext cx="2278848" cy="553998"/>
          </a:xfrm>
          <a:prstGeom prst="rect">
            <a:avLst/>
          </a:prstGeom>
          <a:noFill/>
        </p:spPr>
        <p:txBody>
          <a:bodyPr wrap="square">
            <a:spAutoFit/>
          </a:bodyPr>
          <a:lstStyle/>
          <a:p>
            <a:pPr>
              <a:spcBef>
                <a:spcPts val="1000"/>
              </a:spcBef>
            </a:pPr>
            <a:r>
              <a:rPr lang="hr-HR" sz="3000" dirty="0">
                <a:solidFill>
                  <a:schemeClr val="accent6">
                    <a:lumMod val="50000"/>
                    <a:lumOff val="50000"/>
                  </a:schemeClr>
                </a:solidFill>
              </a:rPr>
              <a:t>Korisnici  </a:t>
            </a:r>
          </a:p>
        </p:txBody>
      </p:sp>
      <p:sp>
        <p:nvSpPr>
          <p:cNvPr id="26" name="TekstniOkvir 25">
            <a:extLst>
              <a:ext uri="{FF2B5EF4-FFF2-40B4-BE49-F238E27FC236}">
                <a16:creationId xmlns:a16="http://schemas.microsoft.com/office/drawing/2014/main" id="{2B2CE9DB-3B94-87EE-70D0-F2B74C968643}"/>
              </a:ext>
            </a:extLst>
          </p:cNvPr>
          <p:cNvSpPr txBox="1"/>
          <p:nvPr/>
        </p:nvSpPr>
        <p:spPr>
          <a:xfrm>
            <a:off x="7046465" y="677051"/>
            <a:ext cx="1526628" cy="553998"/>
          </a:xfrm>
          <a:prstGeom prst="rect">
            <a:avLst/>
          </a:prstGeom>
          <a:noFill/>
        </p:spPr>
        <p:txBody>
          <a:bodyPr wrap="square">
            <a:spAutoFit/>
          </a:bodyPr>
          <a:lstStyle>
            <a:defPPr>
              <a:defRPr lang="zh-CN"/>
            </a:defPPr>
            <a:lvl1pPr>
              <a:spcBef>
                <a:spcPts val="1000"/>
              </a:spcBef>
              <a:defRPr sz="3000">
                <a:solidFill>
                  <a:schemeClr val="accent6">
                    <a:lumMod val="50000"/>
                    <a:lumOff val="50000"/>
                  </a:schemeClr>
                </a:solidFill>
              </a:defRPr>
            </a:lvl1pPr>
          </a:lstStyle>
          <a:p>
            <a:r>
              <a:rPr lang="hr-HR" dirty="0"/>
              <a:t>Dobit   </a:t>
            </a:r>
          </a:p>
        </p:txBody>
      </p:sp>
      <p:sp>
        <p:nvSpPr>
          <p:cNvPr id="17" name="TekstniOkvir 16">
            <a:extLst>
              <a:ext uri="{FF2B5EF4-FFF2-40B4-BE49-F238E27FC236}">
                <a16:creationId xmlns:a16="http://schemas.microsoft.com/office/drawing/2014/main" id="{77028537-217A-881A-F1C6-F7F4EC4EA22F}"/>
              </a:ext>
            </a:extLst>
          </p:cNvPr>
          <p:cNvSpPr txBox="1"/>
          <p:nvPr/>
        </p:nvSpPr>
        <p:spPr>
          <a:xfrm>
            <a:off x="2092687" y="2930897"/>
            <a:ext cx="2787943" cy="369332"/>
          </a:xfrm>
          <a:prstGeom prst="rect">
            <a:avLst/>
          </a:prstGeom>
        </p:spPr>
        <p:txBody>
          <a:bodyPr wrap="none" rtlCol="0">
            <a:spAutoFit/>
          </a:bodyPr>
          <a:lstStyle/>
          <a:p>
            <a:pPr marL="0" indent="0" algn="ctr">
              <a:lnSpc>
                <a:spcPct val="100000"/>
              </a:lnSpc>
              <a:spcBef>
                <a:spcPts val="0"/>
              </a:spcBef>
              <a:buFontTx/>
              <a:buNone/>
            </a:pPr>
            <a:r>
              <a:rPr lang="hr-HR" sz="1800" dirty="0">
                <a:solidFill>
                  <a:schemeClr val="accent6">
                    <a:lumMod val="50000"/>
                    <a:lumOff val="50000"/>
                  </a:schemeClr>
                </a:solidFill>
                <a:latin typeface="Posterama" panose="020B0504020200020000" pitchFamily="34" charset="0"/>
                <a:ea typeface="微软雅黑"/>
                <a:cs typeface="Posterama" panose="020B0504020200020000" pitchFamily="34" charset="0"/>
              </a:rPr>
              <a:t>Zdravstvena osiguranja  </a:t>
            </a:r>
            <a:endParaRPr lang="en-AT" sz="1800" dirty="0">
              <a:solidFill>
                <a:schemeClr val="accent6">
                  <a:lumMod val="50000"/>
                  <a:lumOff val="50000"/>
                </a:schemeClr>
              </a:solidFill>
              <a:latin typeface="Posterama" panose="020B0504020200020000" pitchFamily="34" charset="0"/>
              <a:ea typeface="微软雅黑"/>
              <a:cs typeface="Posterama" panose="020B0504020200020000" pitchFamily="34" charset="0"/>
            </a:endParaRPr>
          </a:p>
        </p:txBody>
      </p:sp>
      <p:sp>
        <p:nvSpPr>
          <p:cNvPr id="22" name="TekstniOkvir 21">
            <a:extLst>
              <a:ext uri="{FF2B5EF4-FFF2-40B4-BE49-F238E27FC236}">
                <a16:creationId xmlns:a16="http://schemas.microsoft.com/office/drawing/2014/main" id="{40A3171C-6F10-6852-EA8C-4A813EF95DC0}"/>
              </a:ext>
            </a:extLst>
          </p:cNvPr>
          <p:cNvSpPr txBox="1"/>
          <p:nvPr/>
        </p:nvSpPr>
        <p:spPr>
          <a:xfrm>
            <a:off x="2092687" y="1627327"/>
            <a:ext cx="2779928" cy="923330"/>
          </a:xfrm>
          <a:prstGeom prst="rect">
            <a:avLst/>
          </a:prstGeom>
        </p:spPr>
        <p:txBody>
          <a:bodyPr wrap="none" rtlCol="0">
            <a:spAutoFit/>
          </a:bodyPr>
          <a:lstStyle/>
          <a:p>
            <a:pPr marL="285750" indent="-285750">
              <a:lnSpc>
                <a:spcPct val="100000"/>
              </a:lnSpc>
              <a:spcBef>
                <a:spcPts val="0"/>
              </a:spcBef>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b</a:t>
            </a:r>
            <a:r>
              <a:rPr lang="hr-HR" sz="1800" dirty="0">
                <a:solidFill>
                  <a:schemeClr val="tx1">
                    <a:lumMod val="50000"/>
                    <a:lumOff val="50000"/>
                  </a:schemeClr>
                </a:solidFill>
                <a:latin typeface="Posterama" panose="020B0504020200020000" pitchFamily="34" charset="0"/>
                <a:ea typeface="微软雅黑"/>
                <a:cs typeface="Posterama" panose="020B0504020200020000" pitchFamily="34" charset="0"/>
              </a:rPr>
              <a:t>olja terapija </a:t>
            </a:r>
          </a:p>
          <a:p>
            <a:pPr marL="285750" indent="-285750">
              <a:lnSpc>
                <a:spcPct val="100000"/>
              </a:lnSpc>
              <a:spcBef>
                <a:spcPts val="0"/>
              </a:spcBef>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bolje liječenje </a:t>
            </a:r>
          </a:p>
          <a:p>
            <a:pPr marL="285750" indent="-285750">
              <a:lnSpc>
                <a:spcPct val="100000"/>
              </a:lnSpc>
              <a:spcBef>
                <a:spcPts val="0"/>
              </a:spcBef>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b</a:t>
            </a:r>
            <a:r>
              <a:rPr lang="hr-HR" sz="1800" dirty="0">
                <a:solidFill>
                  <a:schemeClr val="tx1">
                    <a:lumMod val="50000"/>
                    <a:lumOff val="50000"/>
                  </a:schemeClr>
                </a:solidFill>
                <a:latin typeface="Posterama" panose="020B0504020200020000" pitchFamily="34" charset="0"/>
                <a:ea typeface="微软雅黑"/>
                <a:cs typeface="Posterama" panose="020B0504020200020000" pitchFamily="34" charset="0"/>
              </a:rPr>
              <a:t>olja kvaliteta života  </a:t>
            </a:r>
            <a:endParaRPr lang="en-AT" sz="1800" dirty="0">
              <a:solidFill>
                <a:schemeClr val="tx1">
                  <a:lumMod val="50000"/>
                  <a:lumOff val="50000"/>
                </a:schemeClr>
              </a:solidFill>
              <a:latin typeface="Posterama" panose="020B0504020200020000" pitchFamily="34" charset="0"/>
              <a:ea typeface="微软雅黑"/>
              <a:cs typeface="Posterama" panose="020B0504020200020000" pitchFamily="34" charset="0"/>
            </a:endParaRPr>
          </a:p>
        </p:txBody>
      </p:sp>
      <p:sp>
        <p:nvSpPr>
          <p:cNvPr id="27" name="TekstniOkvir 26">
            <a:extLst>
              <a:ext uri="{FF2B5EF4-FFF2-40B4-BE49-F238E27FC236}">
                <a16:creationId xmlns:a16="http://schemas.microsoft.com/office/drawing/2014/main" id="{416724D9-AA68-81BB-D325-C11B0F74DDA3}"/>
              </a:ext>
            </a:extLst>
          </p:cNvPr>
          <p:cNvSpPr txBox="1"/>
          <p:nvPr/>
        </p:nvSpPr>
        <p:spPr>
          <a:xfrm>
            <a:off x="2092687" y="1321988"/>
            <a:ext cx="1162499" cy="369332"/>
          </a:xfrm>
          <a:prstGeom prst="rect">
            <a:avLst/>
          </a:prstGeom>
        </p:spPr>
        <p:txBody>
          <a:bodyPr wrap="none" rtlCol="0">
            <a:spAutoFit/>
          </a:bodyPr>
          <a:lstStyle/>
          <a:p>
            <a:pPr marL="0" indent="0" algn="ctr">
              <a:lnSpc>
                <a:spcPct val="100000"/>
              </a:lnSpc>
              <a:spcBef>
                <a:spcPts val="0"/>
              </a:spcBef>
              <a:buFontTx/>
              <a:buNone/>
            </a:pPr>
            <a:r>
              <a:rPr lang="hr-HR" sz="1800" dirty="0">
                <a:solidFill>
                  <a:schemeClr val="accent6">
                    <a:lumMod val="50000"/>
                    <a:lumOff val="50000"/>
                  </a:schemeClr>
                </a:solidFill>
                <a:latin typeface="Posterama" panose="020B0504020200020000" pitchFamily="34" charset="0"/>
                <a:ea typeface="微软雅黑"/>
                <a:cs typeface="Posterama" panose="020B0504020200020000" pitchFamily="34" charset="0"/>
              </a:rPr>
              <a:t>Pacijenti </a:t>
            </a:r>
            <a:endParaRPr lang="en-AT" sz="1800" dirty="0">
              <a:solidFill>
                <a:schemeClr val="accent6">
                  <a:lumMod val="50000"/>
                  <a:lumOff val="50000"/>
                </a:schemeClr>
              </a:solidFill>
              <a:latin typeface="Posterama" panose="020B0504020200020000" pitchFamily="34" charset="0"/>
              <a:ea typeface="微软雅黑"/>
              <a:cs typeface="Posterama" panose="020B0504020200020000" pitchFamily="34" charset="0"/>
            </a:endParaRPr>
          </a:p>
        </p:txBody>
      </p:sp>
      <p:sp>
        <p:nvSpPr>
          <p:cNvPr id="28" name="TekstniOkvir 27">
            <a:extLst>
              <a:ext uri="{FF2B5EF4-FFF2-40B4-BE49-F238E27FC236}">
                <a16:creationId xmlns:a16="http://schemas.microsoft.com/office/drawing/2014/main" id="{46240514-2920-6B35-FB71-14DC38581ABD}"/>
              </a:ext>
            </a:extLst>
          </p:cNvPr>
          <p:cNvSpPr txBox="1"/>
          <p:nvPr/>
        </p:nvSpPr>
        <p:spPr>
          <a:xfrm>
            <a:off x="2121406" y="3229079"/>
            <a:ext cx="3640740" cy="923330"/>
          </a:xfrm>
          <a:prstGeom prst="rect">
            <a:avLst/>
          </a:prstGeom>
        </p:spPr>
        <p:txBody>
          <a:bodyPr wrap="none" rtlCol="0">
            <a:spAutoFit/>
          </a:bodyPr>
          <a:lstStyle/>
          <a:p>
            <a:pPr marL="285750" indent="-285750">
              <a:lnSpc>
                <a:spcPct val="100000"/>
              </a:lnSpc>
              <a:spcBef>
                <a:spcPts val="0"/>
              </a:spcBef>
              <a:buClr>
                <a:schemeClr val="accent6">
                  <a:lumMod val="50000"/>
                  <a:lumOff val="50000"/>
                </a:schemeClr>
              </a:buClr>
              <a:buFont typeface="Arial" panose="020B0604020202020204" pitchFamily="34" charset="0"/>
              <a:buChar char="•"/>
            </a:pPr>
            <a:r>
              <a:rPr lang="hr-HR" sz="1800" dirty="0">
                <a:solidFill>
                  <a:schemeClr val="tx1">
                    <a:lumMod val="50000"/>
                    <a:lumOff val="50000"/>
                  </a:schemeClr>
                </a:solidFill>
                <a:latin typeface="Posterama" panose="020B0504020200020000" pitchFamily="34" charset="0"/>
                <a:ea typeface="微软雅黑"/>
                <a:cs typeface="Posterama" panose="020B0504020200020000" pitchFamily="34" charset="0"/>
              </a:rPr>
              <a:t>kontrolirana primjena li</a:t>
            </a: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jekova</a:t>
            </a:r>
            <a:endParaRPr lang="hr-HR" sz="1800" dirty="0">
              <a:solidFill>
                <a:schemeClr val="tx1">
                  <a:lumMod val="50000"/>
                  <a:lumOff val="50000"/>
                </a:schemeClr>
              </a:solidFill>
              <a:latin typeface="Posterama" panose="020B0504020200020000" pitchFamily="34" charset="0"/>
              <a:ea typeface="微软雅黑"/>
              <a:cs typeface="Posterama" panose="020B0504020200020000" pitchFamily="34" charset="0"/>
            </a:endParaRPr>
          </a:p>
          <a:p>
            <a:pPr marL="285750" indent="-285750">
              <a:lnSpc>
                <a:spcPct val="100000"/>
              </a:lnSpc>
              <a:spcBef>
                <a:spcPts val="0"/>
              </a:spcBef>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racionalizacija troškova  </a:t>
            </a:r>
          </a:p>
          <a:p>
            <a:pPr marL="285750" indent="-285750">
              <a:lnSpc>
                <a:spcPct val="100000"/>
              </a:lnSpc>
              <a:spcBef>
                <a:spcPts val="0"/>
              </a:spcBef>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ušteda novaca (dugoročno)</a:t>
            </a:r>
            <a:r>
              <a:rPr lang="hr-HR" sz="1800" dirty="0">
                <a:solidFill>
                  <a:schemeClr val="tx1">
                    <a:lumMod val="50000"/>
                    <a:lumOff val="50000"/>
                  </a:schemeClr>
                </a:solidFill>
                <a:latin typeface="Posterama" panose="020B0504020200020000" pitchFamily="34" charset="0"/>
                <a:ea typeface="微软雅黑"/>
                <a:cs typeface="Posterama" panose="020B0504020200020000" pitchFamily="34" charset="0"/>
              </a:rPr>
              <a:t> </a:t>
            </a:r>
            <a:endParaRPr lang="en-AT" sz="1800" dirty="0">
              <a:solidFill>
                <a:schemeClr val="tx1">
                  <a:lumMod val="50000"/>
                  <a:lumOff val="50000"/>
                </a:schemeClr>
              </a:solidFill>
              <a:latin typeface="Posterama" panose="020B0504020200020000" pitchFamily="34" charset="0"/>
              <a:ea typeface="微软雅黑"/>
              <a:cs typeface="Posterama" panose="020B0504020200020000" pitchFamily="34" charset="0"/>
            </a:endParaRPr>
          </a:p>
        </p:txBody>
      </p:sp>
      <p:sp>
        <p:nvSpPr>
          <p:cNvPr id="29" name="TekstniOkvir 28">
            <a:extLst>
              <a:ext uri="{FF2B5EF4-FFF2-40B4-BE49-F238E27FC236}">
                <a16:creationId xmlns:a16="http://schemas.microsoft.com/office/drawing/2014/main" id="{D8C7D7C9-885C-50CA-2EAA-CE53AF43CBDB}"/>
              </a:ext>
            </a:extLst>
          </p:cNvPr>
          <p:cNvSpPr txBox="1"/>
          <p:nvPr/>
        </p:nvSpPr>
        <p:spPr>
          <a:xfrm>
            <a:off x="2099102" y="4509687"/>
            <a:ext cx="2775119" cy="369332"/>
          </a:xfrm>
          <a:prstGeom prst="rect">
            <a:avLst/>
          </a:prstGeom>
        </p:spPr>
        <p:txBody>
          <a:bodyPr wrap="none" rtlCol="0">
            <a:spAutoFit/>
          </a:bodyPr>
          <a:lstStyle/>
          <a:p>
            <a:pPr marL="0" indent="0" algn="ctr">
              <a:lnSpc>
                <a:spcPct val="100000"/>
              </a:lnSpc>
              <a:spcBef>
                <a:spcPts val="0"/>
              </a:spcBef>
              <a:buFontTx/>
              <a:buNone/>
            </a:pPr>
            <a:r>
              <a:rPr lang="hr-HR" sz="1800" dirty="0">
                <a:solidFill>
                  <a:schemeClr val="accent6">
                    <a:lumMod val="50000"/>
                    <a:lumOff val="50000"/>
                  </a:schemeClr>
                </a:solidFill>
                <a:latin typeface="Posterama" panose="020B0504020200020000" pitchFamily="34" charset="0"/>
                <a:ea typeface="微软雅黑"/>
                <a:cs typeface="Posterama" panose="020B0504020200020000" pitchFamily="34" charset="0"/>
              </a:rPr>
              <a:t>Farmaceutska industrija </a:t>
            </a:r>
            <a:endParaRPr lang="en-AT" sz="1800" dirty="0">
              <a:solidFill>
                <a:schemeClr val="accent6">
                  <a:lumMod val="50000"/>
                  <a:lumOff val="50000"/>
                </a:schemeClr>
              </a:solidFill>
              <a:latin typeface="Posterama" panose="020B0504020200020000" pitchFamily="34" charset="0"/>
              <a:ea typeface="微软雅黑"/>
              <a:cs typeface="Posterama" panose="020B0504020200020000" pitchFamily="34" charset="0"/>
            </a:endParaRPr>
          </a:p>
        </p:txBody>
      </p:sp>
      <p:sp>
        <p:nvSpPr>
          <p:cNvPr id="30" name="TekstniOkvir 29">
            <a:extLst>
              <a:ext uri="{FF2B5EF4-FFF2-40B4-BE49-F238E27FC236}">
                <a16:creationId xmlns:a16="http://schemas.microsoft.com/office/drawing/2014/main" id="{1D948F78-935E-2340-1F1D-59CC3C688BFA}"/>
              </a:ext>
            </a:extLst>
          </p:cNvPr>
          <p:cNvSpPr txBox="1"/>
          <p:nvPr/>
        </p:nvSpPr>
        <p:spPr>
          <a:xfrm>
            <a:off x="2131024" y="4853793"/>
            <a:ext cx="3542958" cy="923330"/>
          </a:xfrm>
          <a:prstGeom prst="rect">
            <a:avLst/>
          </a:prstGeom>
        </p:spPr>
        <p:txBody>
          <a:bodyPr wrap="none" rtlCol="0">
            <a:spAutoFit/>
          </a:bodyPr>
          <a:lstStyle/>
          <a:p>
            <a:pPr marL="285750" indent="-285750">
              <a:lnSpc>
                <a:spcPct val="100000"/>
              </a:lnSpc>
              <a:spcBef>
                <a:spcPts val="0"/>
              </a:spcBef>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proizvodnja boljih proizvoda </a:t>
            </a:r>
          </a:p>
          <a:p>
            <a:pPr marL="285750" indent="-285750">
              <a:lnSpc>
                <a:spcPct val="100000"/>
              </a:lnSpc>
              <a:spcBef>
                <a:spcPts val="0"/>
              </a:spcBef>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d</a:t>
            </a:r>
            <a:r>
              <a:rPr lang="hr-HR" sz="1800" dirty="0">
                <a:solidFill>
                  <a:schemeClr val="tx1">
                    <a:lumMod val="50000"/>
                    <a:lumOff val="50000"/>
                  </a:schemeClr>
                </a:solidFill>
                <a:latin typeface="Posterama" panose="020B0504020200020000" pitchFamily="34" charset="0"/>
                <a:ea typeface="微软雅黑"/>
                <a:cs typeface="Posterama" panose="020B0504020200020000" pitchFamily="34" charset="0"/>
              </a:rPr>
              <a:t>obra poslovna p</a:t>
            </a: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rilika </a:t>
            </a:r>
          </a:p>
          <a:p>
            <a:pPr marL="285750" indent="-285750">
              <a:lnSpc>
                <a:spcPct val="100000"/>
              </a:lnSpc>
              <a:spcBef>
                <a:spcPts val="0"/>
              </a:spcBef>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v</a:t>
            </a:r>
            <a:r>
              <a:rPr lang="hr-HR" sz="1800" dirty="0">
                <a:solidFill>
                  <a:schemeClr val="tx1">
                    <a:lumMod val="50000"/>
                    <a:lumOff val="50000"/>
                  </a:schemeClr>
                </a:solidFill>
                <a:latin typeface="Posterama" panose="020B0504020200020000" pitchFamily="34" charset="0"/>
                <a:ea typeface="微软雅黑"/>
                <a:cs typeface="Posterama" panose="020B0504020200020000" pitchFamily="34" charset="0"/>
              </a:rPr>
              <a:t>eći tržišni udio </a:t>
            </a:r>
            <a:endParaRPr lang="en-AT" sz="1800" dirty="0">
              <a:solidFill>
                <a:schemeClr val="tx1">
                  <a:lumMod val="50000"/>
                  <a:lumOff val="50000"/>
                </a:schemeClr>
              </a:solidFill>
              <a:latin typeface="Posterama" panose="020B0504020200020000" pitchFamily="34" charset="0"/>
              <a:ea typeface="微软雅黑"/>
              <a:cs typeface="Posterama" panose="020B0504020200020000" pitchFamily="34" charset="0"/>
            </a:endParaRPr>
          </a:p>
        </p:txBody>
      </p:sp>
      <p:sp>
        <p:nvSpPr>
          <p:cNvPr id="31" name="TekstniOkvir 30">
            <a:extLst>
              <a:ext uri="{FF2B5EF4-FFF2-40B4-BE49-F238E27FC236}">
                <a16:creationId xmlns:a16="http://schemas.microsoft.com/office/drawing/2014/main" id="{31832DAB-8045-D415-444E-66C4DF7F62B6}"/>
              </a:ext>
            </a:extLst>
          </p:cNvPr>
          <p:cNvSpPr txBox="1"/>
          <p:nvPr/>
        </p:nvSpPr>
        <p:spPr>
          <a:xfrm>
            <a:off x="6484221" y="1609530"/>
            <a:ext cx="3615092" cy="923330"/>
          </a:xfrm>
          <a:prstGeom prst="rect">
            <a:avLst/>
          </a:prstGeom>
        </p:spPr>
        <p:txBody>
          <a:bodyPr wrap="none" rtlCol="0">
            <a:spAutoFit/>
          </a:bodyPr>
          <a:lstStyle/>
          <a:p>
            <a:pPr marL="285750" indent="-285750">
              <a:lnSpc>
                <a:spcPct val="100000"/>
              </a:lnSpc>
              <a:spcBef>
                <a:spcPts val="0"/>
              </a:spcBef>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terapijska – manje nuspojava</a:t>
            </a:r>
          </a:p>
          <a:p>
            <a:pPr marL="285750" indent="-285750">
              <a:lnSpc>
                <a:spcPct val="100000"/>
              </a:lnSpc>
              <a:spcBef>
                <a:spcPts val="0"/>
              </a:spcBef>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financijska – ušteda novca</a:t>
            </a:r>
          </a:p>
          <a:p>
            <a:pPr marL="285750" indent="-285750">
              <a:lnSpc>
                <a:spcPct val="100000"/>
              </a:lnSpc>
              <a:spcBef>
                <a:spcPts val="0"/>
              </a:spcBef>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p</a:t>
            </a:r>
            <a:r>
              <a:rPr lang="hr-HR" sz="1800" dirty="0">
                <a:solidFill>
                  <a:schemeClr val="tx1">
                    <a:lumMod val="50000"/>
                    <a:lumOff val="50000"/>
                  </a:schemeClr>
                </a:solidFill>
                <a:latin typeface="Posterama" panose="020B0504020200020000" pitchFamily="34" charset="0"/>
                <a:ea typeface="微软雅黑"/>
                <a:cs typeface="Posterama" panose="020B0504020200020000" pitchFamily="34" charset="0"/>
              </a:rPr>
              <a:t>oslovna – ostanak na poslu </a:t>
            </a:r>
            <a:endParaRPr lang="en-AT" sz="1800" dirty="0">
              <a:solidFill>
                <a:schemeClr val="tx1">
                  <a:lumMod val="50000"/>
                  <a:lumOff val="50000"/>
                </a:schemeClr>
              </a:solidFill>
              <a:latin typeface="Posterama" panose="020B0504020200020000" pitchFamily="34" charset="0"/>
              <a:ea typeface="微软雅黑"/>
              <a:cs typeface="Posterama" panose="020B0504020200020000" pitchFamily="34" charset="0"/>
            </a:endParaRPr>
          </a:p>
        </p:txBody>
      </p:sp>
      <p:sp>
        <p:nvSpPr>
          <p:cNvPr id="32" name="TekstniOkvir 31">
            <a:extLst>
              <a:ext uri="{FF2B5EF4-FFF2-40B4-BE49-F238E27FC236}">
                <a16:creationId xmlns:a16="http://schemas.microsoft.com/office/drawing/2014/main" id="{32B7B5FD-DC5D-7D18-10B6-5795BAE9AA49}"/>
              </a:ext>
            </a:extLst>
          </p:cNvPr>
          <p:cNvSpPr txBox="1"/>
          <p:nvPr/>
        </p:nvSpPr>
        <p:spPr>
          <a:xfrm>
            <a:off x="6752268" y="1317434"/>
            <a:ext cx="790602" cy="369332"/>
          </a:xfrm>
          <a:prstGeom prst="rect">
            <a:avLst/>
          </a:prstGeom>
        </p:spPr>
        <p:txBody>
          <a:bodyPr wrap="none" rtlCol="0">
            <a:spAutoFit/>
          </a:bodyPr>
          <a:lstStyle/>
          <a:p>
            <a:pPr marL="0" indent="0" algn="ctr">
              <a:lnSpc>
                <a:spcPct val="100000"/>
              </a:lnSpc>
              <a:spcBef>
                <a:spcPts val="0"/>
              </a:spcBef>
              <a:buFontTx/>
              <a:buNone/>
            </a:pPr>
            <a:r>
              <a:rPr lang="hr-HR" dirty="0">
                <a:solidFill>
                  <a:schemeClr val="accent6">
                    <a:lumMod val="50000"/>
                    <a:lumOff val="50000"/>
                  </a:schemeClr>
                </a:solidFill>
                <a:latin typeface="Posterama" panose="020B0504020200020000" pitchFamily="34" charset="0"/>
                <a:ea typeface="微软雅黑"/>
                <a:cs typeface="Posterama" panose="020B0504020200020000" pitchFamily="34" charset="0"/>
              </a:rPr>
              <a:t>dobit</a:t>
            </a:r>
            <a:r>
              <a:rPr lang="hr-HR" sz="1800" dirty="0">
                <a:solidFill>
                  <a:schemeClr val="accent6">
                    <a:lumMod val="50000"/>
                    <a:lumOff val="50000"/>
                  </a:schemeClr>
                </a:solidFill>
                <a:latin typeface="Posterama" panose="020B0504020200020000" pitchFamily="34" charset="0"/>
                <a:ea typeface="微软雅黑"/>
                <a:cs typeface="Posterama" panose="020B0504020200020000" pitchFamily="34" charset="0"/>
              </a:rPr>
              <a:t> </a:t>
            </a:r>
            <a:endParaRPr lang="en-AT" sz="1800" dirty="0">
              <a:solidFill>
                <a:schemeClr val="accent6">
                  <a:lumMod val="50000"/>
                  <a:lumOff val="50000"/>
                </a:schemeClr>
              </a:solidFill>
              <a:latin typeface="Posterama" panose="020B0504020200020000" pitchFamily="34" charset="0"/>
              <a:ea typeface="微软雅黑"/>
              <a:cs typeface="Posterama" panose="020B0504020200020000" pitchFamily="34" charset="0"/>
            </a:endParaRPr>
          </a:p>
        </p:txBody>
      </p:sp>
      <p:sp>
        <p:nvSpPr>
          <p:cNvPr id="33" name="TekstniOkvir 32">
            <a:extLst>
              <a:ext uri="{FF2B5EF4-FFF2-40B4-BE49-F238E27FC236}">
                <a16:creationId xmlns:a16="http://schemas.microsoft.com/office/drawing/2014/main" id="{F4DA8589-78B4-E123-7FC0-4C0127B85CF1}"/>
              </a:ext>
            </a:extLst>
          </p:cNvPr>
          <p:cNvSpPr txBox="1"/>
          <p:nvPr/>
        </p:nvSpPr>
        <p:spPr>
          <a:xfrm>
            <a:off x="6742633" y="2944281"/>
            <a:ext cx="790602" cy="369332"/>
          </a:xfrm>
          <a:prstGeom prst="rect">
            <a:avLst/>
          </a:prstGeom>
        </p:spPr>
        <p:txBody>
          <a:bodyPr wrap="none" rtlCol="0">
            <a:spAutoFit/>
          </a:bodyPr>
          <a:lstStyle/>
          <a:p>
            <a:pPr marL="0" indent="0" algn="ctr">
              <a:lnSpc>
                <a:spcPct val="100000"/>
              </a:lnSpc>
              <a:spcBef>
                <a:spcPts val="0"/>
              </a:spcBef>
              <a:buFontTx/>
              <a:buNone/>
            </a:pPr>
            <a:r>
              <a:rPr lang="hr-HR" dirty="0">
                <a:solidFill>
                  <a:schemeClr val="accent6">
                    <a:lumMod val="50000"/>
                    <a:lumOff val="50000"/>
                  </a:schemeClr>
                </a:solidFill>
                <a:latin typeface="Posterama" panose="020B0504020200020000" pitchFamily="34" charset="0"/>
                <a:ea typeface="微软雅黑"/>
                <a:cs typeface="Posterama" panose="020B0504020200020000" pitchFamily="34" charset="0"/>
              </a:rPr>
              <a:t>dobit</a:t>
            </a:r>
            <a:r>
              <a:rPr lang="hr-HR" sz="1800" dirty="0">
                <a:solidFill>
                  <a:schemeClr val="accent6">
                    <a:lumMod val="50000"/>
                    <a:lumOff val="50000"/>
                  </a:schemeClr>
                </a:solidFill>
                <a:latin typeface="Posterama" panose="020B0504020200020000" pitchFamily="34" charset="0"/>
                <a:ea typeface="微软雅黑"/>
                <a:cs typeface="Posterama" panose="020B0504020200020000" pitchFamily="34" charset="0"/>
              </a:rPr>
              <a:t> </a:t>
            </a:r>
            <a:endParaRPr lang="en-AT" sz="1800" dirty="0">
              <a:solidFill>
                <a:schemeClr val="accent6">
                  <a:lumMod val="50000"/>
                  <a:lumOff val="50000"/>
                </a:schemeClr>
              </a:solidFill>
              <a:latin typeface="Posterama" panose="020B0504020200020000" pitchFamily="34" charset="0"/>
              <a:ea typeface="微软雅黑"/>
              <a:cs typeface="Posterama" panose="020B0504020200020000" pitchFamily="34" charset="0"/>
            </a:endParaRPr>
          </a:p>
        </p:txBody>
      </p:sp>
      <p:sp>
        <p:nvSpPr>
          <p:cNvPr id="34" name="TekstniOkvir 33">
            <a:extLst>
              <a:ext uri="{FF2B5EF4-FFF2-40B4-BE49-F238E27FC236}">
                <a16:creationId xmlns:a16="http://schemas.microsoft.com/office/drawing/2014/main" id="{B3D56550-2A1E-03A7-7037-5268346F3BA2}"/>
              </a:ext>
            </a:extLst>
          </p:cNvPr>
          <p:cNvSpPr txBox="1"/>
          <p:nvPr/>
        </p:nvSpPr>
        <p:spPr>
          <a:xfrm>
            <a:off x="6484221" y="3229079"/>
            <a:ext cx="1840568" cy="923330"/>
          </a:xfrm>
          <a:prstGeom prst="rect">
            <a:avLst/>
          </a:prstGeom>
        </p:spPr>
        <p:txBody>
          <a:bodyPr wrap="none" rtlCol="0">
            <a:spAutoFit/>
          </a:bodyPr>
          <a:lstStyle/>
          <a:p>
            <a:pPr marL="285750" indent="-285750">
              <a:lnSpc>
                <a:spcPct val="100000"/>
              </a:lnSpc>
              <a:spcBef>
                <a:spcPts val="0"/>
              </a:spcBef>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bolji rezultat</a:t>
            </a:r>
          </a:p>
          <a:p>
            <a:pPr marL="285750" indent="-285750">
              <a:lnSpc>
                <a:spcPct val="100000"/>
              </a:lnSpc>
              <a:spcBef>
                <a:spcPts val="0"/>
              </a:spcBef>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bolja skrb</a:t>
            </a:r>
          </a:p>
          <a:p>
            <a:pPr marL="285750" indent="-285750">
              <a:lnSpc>
                <a:spcPct val="100000"/>
              </a:lnSpc>
              <a:spcBef>
                <a:spcPts val="0"/>
              </a:spcBef>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manji trošak </a:t>
            </a:r>
            <a:endParaRPr lang="en-AT" sz="1800" dirty="0">
              <a:solidFill>
                <a:schemeClr val="tx1">
                  <a:lumMod val="50000"/>
                  <a:lumOff val="50000"/>
                </a:schemeClr>
              </a:solidFill>
              <a:latin typeface="Posterama" panose="020B0504020200020000" pitchFamily="34" charset="0"/>
              <a:ea typeface="微软雅黑"/>
              <a:cs typeface="Posterama" panose="020B0504020200020000" pitchFamily="34" charset="0"/>
            </a:endParaRPr>
          </a:p>
        </p:txBody>
      </p:sp>
      <p:sp>
        <p:nvSpPr>
          <p:cNvPr id="35" name="TekstniOkvir 34">
            <a:extLst>
              <a:ext uri="{FF2B5EF4-FFF2-40B4-BE49-F238E27FC236}">
                <a16:creationId xmlns:a16="http://schemas.microsoft.com/office/drawing/2014/main" id="{FB2BB454-862C-FAB7-54C4-7843F19F3105}"/>
              </a:ext>
            </a:extLst>
          </p:cNvPr>
          <p:cNvSpPr txBox="1"/>
          <p:nvPr/>
        </p:nvSpPr>
        <p:spPr>
          <a:xfrm>
            <a:off x="6771906" y="4516209"/>
            <a:ext cx="790602" cy="369332"/>
          </a:xfrm>
          <a:prstGeom prst="rect">
            <a:avLst/>
          </a:prstGeom>
        </p:spPr>
        <p:txBody>
          <a:bodyPr wrap="none" rtlCol="0">
            <a:spAutoFit/>
          </a:bodyPr>
          <a:lstStyle/>
          <a:p>
            <a:pPr marL="0" indent="0" algn="ctr">
              <a:lnSpc>
                <a:spcPct val="100000"/>
              </a:lnSpc>
              <a:spcBef>
                <a:spcPts val="0"/>
              </a:spcBef>
              <a:buFontTx/>
              <a:buNone/>
            </a:pPr>
            <a:r>
              <a:rPr lang="hr-HR" dirty="0">
                <a:solidFill>
                  <a:schemeClr val="accent6">
                    <a:lumMod val="50000"/>
                    <a:lumOff val="50000"/>
                  </a:schemeClr>
                </a:solidFill>
                <a:latin typeface="Posterama" panose="020B0504020200020000" pitchFamily="34" charset="0"/>
                <a:ea typeface="微软雅黑"/>
                <a:cs typeface="Posterama" panose="020B0504020200020000" pitchFamily="34" charset="0"/>
              </a:rPr>
              <a:t>dobit</a:t>
            </a:r>
            <a:r>
              <a:rPr lang="hr-HR" sz="1800" dirty="0">
                <a:solidFill>
                  <a:schemeClr val="accent6">
                    <a:lumMod val="50000"/>
                    <a:lumOff val="50000"/>
                  </a:schemeClr>
                </a:solidFill>
                <a:latin typeface="Posterama" panose="020B0504020200020000" pitchFamily="34" charset="0"/>
                <a:ea typeface="微软雅黑"/>
                <a:cs typeface="Posterama" panose="020B0504020200020000" pitchFamily="34" charset="0"/>
              </a:rPr>
              <a:t> </a:t>
            </a:r>
            <a:endParaRPr lang="en-AT" sz="1800" dirty="0">
              <a:solidFill>
                <a:schemeClr val="accent6">
                  <a:lumMod val="50000"/>
                  <a:lumOff val="50000"/>
                </a:schemeClr>
              </a:solidFill>
              <a:latin typeface="Posterama" panose="020B0504020200020000" pitchFamily="34" charset="0"/>
              <a:ea typeface="微软雅黑"/>
              <a:cs typeface="Posterama" panose="020B0504020200020000" pitchFamily="34" charset="0"/>
            </a:endParaRPr>
          </a:p>
        </p:txBody>
      </p:sp>
      <p:sp>
        <p:nvSpPr>
          <p:cNvPr id="36" name="TekstniOkvir 35">
            <a:extLst>
              <a:ext uri="{FF2B5EF4-FFF2-40B4-BE49-F238E27FC236}">
                <a16:creationId xmlns:a16="http://schemas.microsoft.com/office/drawing/2014/main" id="{58CE1BD8-E9DA-79B1-4246-97D17F623759}"/>
              </a:ext>
            </a:extLst>
          </p:cNvPr>
          <p:cNvSpPr txBox="1"/>
          <p:nvPr/>
        </p:nvSpPr>
        <p:spPr>
          <a:xfrm>
            <a:off x="6484220" y="4848628"/>
            <a:ext cx="4297971" cy="923330"/>
          </a:xfrm>
          <a:prstGeom prst="rect">
            <a:avLst/>
          </a:prstGeom>
        </p:spPr>
        <p:txBody>
          <a:bodyPr wrap="none" rtlCol="0">
            <a:spAutoFit/>
          </a:bodyPr>
          <a:lstStyle/>
          <a:p>
            <a:pPr marL="285750" indent="-285750">
              <a:lnSpc>
                <a:spcPct val="100000"/>
              </a:lnSpc>
              <a:spcBef>
                <a:spcPts val="0"/>
              </a:spcBef>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platforma </a:t>
            </a:r>
          </a:p>
          <a:p>
            <a:pPr marL="285750" indent="-285750">
              <a:lnSpc>
                <a:spcPct val="100000"/>
              </a:lnSpc>
              <a:spcBef>
                <a:spcPts val="0"/>
              </a:spcBef>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latin typeface="Posterama" panose="020B0504020200020000" pitchFamily="34" charset="0"/>
                <a:ea typeface="微软雅黑"/>
                <a:cs typeface="Posterama" panose="020B0504020200020000" pitchFamily="34" charset="0"/>
              </a:rPr>
              <a:t>p</a:t>
            </a:r>
            <a:r>
              <a:rPr lang="hr-HR" sz="1800" dirty="0">
                <a:solidFill>
                  <a:schemeClr val="tx1">
                    <a:lumMod val="50000"/>
                    <a:lumOff val="50000"/>
                  </a:schemeClr>
                </a:solidFill>
                <a:latin typeface="Posterama" panose="020B0504020200020000" pitchFamily="34" charset="0"/>
                <a:ea typeface="微软雅黑"/>
                <a:cs typeface="Posterama" panose="020B0504020200020000" pitchFamily="34" charset="0"/>
              </a:rPr>
              <a:t>rihodi u milijardama / </a:t>
            </a:r>
            <a:r>
              <a:rPr lang="en-US" sz="1800" noProof="0" dirty="0">
                <a:solidFill>
                  <a:schemeClr val="tx1">
                    <a:lumMod val="50000"/>
                    <a:lumOff val="50000"/>
                  </a:schemeClr>
                </a:solidFill>
                <a:latin typeface="Posterama" panose="020B0504020200020000" pitchFamily="34" charset="0"/>
                <a:ea typeface="微软雅黑"/>
                <a:cs typeface="Posterama" panose="020B0504020200020000" pitchFamily="34" charset="0"/>
              </a:rPr>
              <a:t>blockbusters</a:t>
            </a:r>
          </a:p>
          <a:p>
            <a:pPr marL="285750" indent="-285750">
              <a:lnSpc>
                <a:spcPct val="100000"/>
              </a:lnSpc>
              <a:spcBef>
                <a:spcPts val="0"/>
              </a:spcBef>
              <a:buClr>
                <a:schemeClr val="accent6">
                  <a:lumMod val="50000"/>
                  <a:lumOff val="50000"/>
                </a:schemeClr>
              </a:buClr>
              <a:buFont typeface="Arial" panose="020B0604020202020204" pitchFamily="34" charset="0"/>
              <a:buChar char="•"/>
            </a:pPr>
            <a:r>
              <a:rPr lang="hr-HR" sz="1800" dirty="0">
                <a:solidFill>
                  <a:schemeClr val="tx1">
                    <a:lumMod val="50000"/>
                    <a:lumOff val="50000"/>
                  </a:schemeClr>
                </a:solidFill>
                <a:latin typeface="Posterama" panose="020B0504020200020000" pitchFamily="34" charset="0"/>
                <a:ea typeface="微软雅黑"/>
                <a:cs typeface="Posterama" panose="020B0504020200020000" pitchFamily="34" charset="0"/>
              </a:rPr>
              <a:t>veći prihod i veći profit </a:t>
            </a:r>
            <a:endParaRPr lang="en-AT" sz="1800" dirty="0">
              <a:solidFill>
                <a:schemeClr val="tx1">
                  <a:lumMod val="50000"/>
                  <a:lumOff val="50000"/>
                </a:schemeClr>
              </a:solidFill>
              <a:latin typeface="Posterama" panose="020B0504020200020000" pitchFamily="34" charset="0"/>
              <a:ea typeface="微软雅黑"/>
              <a:cs typeface="Posterama" panose="020B0504020200020000" pitchFamily="34" charset="0"/>
            </a:endParaRPr>
          </a:p>
        </p:txBody>
      </p:sp>
      <p:pic>
        <p:nvPicPr>
          <p:cNvPr id="7" name="Grafika 6" descr="Users with solid fill">
            <a:extLst>
              <a:ext uri="{FF2B5EF4-FFF2-40B4-BE49-F238E27FC236}">
                <a16:creationId xmlns:a16="http://schemas.microsoft.com/office/drawing/2014/main" id="{2E9FB2BC-B1FF-F26F-2CD0-B48A7E5E6A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1406" y="359000"/>
            <a:ext cx="914400" cy="914400"/>
          </a:xfrm>
          <a:prstGeom prst="rect">
            <a:avLst/>
          </a:prstGeom>
        </p:spPr>
      </p:pic>
      <p:pic>
        <p:nvPicPr>
          <p:cNvPr id="25" name="Grafika 24" descr="Bar graph with upward trend with solid fill">
            <a:extLst>
              <a:ext uri="{FF2B5EF4-FFF2-40B4-BE49-F238E27FC236}">
                <a16:creationId xmlns:a16="http://schemas.microsoft.com/office/drawing/2014/main" id="{F027631D-8121-9F2A-62A2-389A047423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84220" y="532303"/>
            <a:ext cx="631955" cy="631955"/>
          </a:xfrm>
          <a:prstGeom prst="rect">
            <a:avLst/>
          </a:prstGeom>
        </p:spPr>
      </p:pic>
      <p:pic>
        <p:nvPicPr>
          <p:cNvPr id="40" name="Grafika 39" descr="Badge Tick1 with solid fill">
            <a:extLst>
              <a:ext uri="{FF2B5EF4-FFF2-40B4-BE49-F238E27FC236}">
                <a16:creationId xmlns:a16="http://schemas.microsoft.com/office/drawing/2014/main" id="{AF973478-3377-7B31-CCDF-6DAAE6D05C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43846" y="1296794"/>
            <a:ext cx="348798" cy="348798"/>
          </a:xfrm>
          <a:prstGeom prst="rect">
            <a:avLst/>
          </a:prstGeom>
        </p:spPr>
      </p:pic>
      <p:pic>
        <p:nvPicPr>
          <p:cNvPr id="41" name="Grafika 40" descr="Badge Tick1 with solid fill">
            <a:extLst>
              <a:ext uri="{FF2B5EF4-FFF2-40B4-BE49-F238E27FC236}">
                <a16:creationId xmlns:a16="http://schemas.microsoft.com/office/drawing/2014/main" id="{9A58E221-3084-6A80-5331-C8059337324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43846" y="4509687"/>
            <a:ext cx="348798" cy="348798"/>
          </a:xfrm>
          <a:prstGeom prst="rect">
            <a:avLst/>
          </a:prstGeom>
        </p:spPr>
      </p:pic>
      <p:pic>
        <p:nvPicPr>
          <p:cNvPr id="42" name="Grafika 41" descr="Badge Tick1 with solid fill">
            <a:extLst>
              <a:ext uri="{FF2B5EF4-FFF2-40B4-BE49-F238E27FC236}">
                <a16:creationId xmlns:a16="http://schemas.microsoft.com/office/drawing/2014/main" id="{1A56D4E2-423A-373C-C5F4-50989FA186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61203" y="2921499"/>
            <a:ext cx="348798" cy="348798"/>
          </a:xfrm>
          <a:prstGeom prst="rect">
            <a:avLst/>
          </a:prstGeom>
        </p:spPr>
      </p:pic>
      <p:sp>
        <p:nvSpPr>
          <p:cNvPr id="53" name="Slide Number Placeholder 4">
            <a:extLst>
              <a:ext uri="{FF2B5EF4-FFF2-40B4-BE49-F238E27FC236}">
                <a16:creationId xmlns:a16="http://schemas.microsoft.com/office/drawing/2014/main" id="{3EA604CA-0BF9-51A6-FB0E-876494214B2F}"/>
              </a:ext>
            </a:extLst>
          </p:cNvPr>
          <p:cNvSpPr txBox="1">
            <a:spLocks/>
          </p:cNvSpPr>
          <p:nvPr/>
        </p:nvSpPr>
        <p:spPr>
          <a:xfrm>
            <a:off x="11194169" y="6217920"/>
            <a:ext cx="458592"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EACEE-25B4-4A2D-B147-27296E36371D}" type="slidenum">
              <a:rPr lang="en-US" altLang="zh-CN" sz="1200" smtClean="0">
                <a:solidFill>
                  <a:schemeClr val="tx1">
                    <a:lumMod val="50000"/>
                    <a:lumOff val="50000"/>
                  </a:schemeClr>
                </a:solidFill>
              </a:rPr>
              <a:pPr/>
              <a:t>8</a:t>
            </a:fld>
            <a:endParaRPr lang="en-US" altLang="zh-CN" sz="1200" dirty="0">
              <a:solidFill>
                <a:schemeClr val="tx1">
                  <a:lumMod val="50000"/>
                  <a:lumOff val="50000"/>
                </a:schemeClr>
              </a:solidFill>
            </a:endParaRPr>
          </a:p>
        </p:txBody>
      </p:sp>
      <p:sp>
        <p:nvSpPr>
          <p:cNvPr id="4" name="Footer Placeholder 3">
            <a:extLst>
              <a:ext uri="{FF2B5EF4-FFF2-40B4-BE49-F238E27FC236}">
                <a16:creationId xmlns:a16="http://schemas.microsoft.com/office/drawing/2014/main" id="{068FAF4C-7892-CC3E-E580-44B32A1DD365}"/>
              </a:ext>
            </a:extLst>
          </p:cNvPr>
          <p:cNvSpPr txBox="1">
            <a:spLocks/>
          </p:cNvSpPr>
          <p:nvPr/>
        </p:nvSpPr>
        <p:spPr>
          <a:xfrm>
            <a:off x="539239" y="6521763"/>
            <a:ext cx="411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100" dirty="0">
                <a:solidFill>
                  <a:schemeClr val="accent6">
                    <a:lumMod val="50000"/>
                    <a:lumOff val="50000"/>
                  </a:schemeClr>
                </a:solidFill>
              </a:rPr>
              <a:t>Ponuda obveznica – BETULA projekt d.o.o. </a:t>
            </a:r>
            <a:endParaRPr lang="en-US" sz="1100" dirty="0">
              <a:solidFill>
                <a:schemeClr val="accent6">
                  <a:lumMod val="50000"/>
                  <a:lumOff val="50000"/>
                </a:schemeClr>
              </a:solidFill>
            </a:endParaRPr>
          </a:p>
        </p:txBody>
      </p:sp>
      <p:pic>
        <p:nvPicPr>
          <p:cNvPr id="19" name="Slika 18">
            <a:extLst>
              <a:ext uri="{FF2B5EF4-FFF2-40B4-BE49-F238E27FC236}">
                <a16:creationId xmlns:a16="http://schemas.microsoft.com/office/drawing/2014/main" id="{EA2F4121-0E8D-8BEF-731C-9EAE5E1EBD59}"/>
              </a:ext>
            </a:extLst>
          </p:cNvPr>
          <p:cNvPicPr>
            <a:picLocks noChangeAspect="1"/>
          </p:cNvPicPr>
          <p:nvPr/>
        </p:nvPicPr>
        <p:blipFill>
          <a:blip r:embed="rId9"/>
          <a:stretch>
            <a:fillRect/>
          </a:stretch>
        </p:blipFill>
        <p:spPr>
          <a:xfrm>
            <a:off x="14442" y="6276116"/>
            <a:ext cx="573074" cy="573074"/>
          </a:xfrm>
          <a:prstGeom prst="rect">
            <a:avLst/>
          </a:prstGeom>
        </p:spPr>
      </p:pic>
    </p:spTree>
    <p:extLst>
      <p:ext uri="{BB962C8B-B14F-4D97-AF65-F5344CB8AC3E}">
        <p14:creationId xmlns:p14="http://schemas.microsoft.com/office/powerpoint/2010/main" val="3635232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478CB64C-71AF-6B72-8069-000DD250502E}"/>
              </a:ext>
            </a:extLst>
          </p:cNvPr>
          <p:cNvSpPr>
            <a:spLocks noGrp="1"/>
          </p:cNvSpPr>
          <p:nvPr>
            <p:ph type="title"/>
          </p:nvPr>
        </p:nvSpPr>
        <p:spPr>
          <a:xfrm>
            <a:off x="1458391" y="2853423"/>
            <a:ext cx="2858139" cy="395338"/>
          </a:xfrm>
        </p:spPr>
        <p:txBody>
          <a:bodyPr/>
          <a:lstStyle/>
          <a:p>
            <a:r>
              <a:rPr lang="hr-HR" sz="3000" dirty="0">
                <a:solidFill>
                  <a:schemeClr val="accent6">
                    <a:lumMod val="50000"/>
                    <a:lumOff val="50000"/>
                  </a:schemeClr>
                </a:solidFill>
              </a:rPr>
              <a:t>Ciljevi projekta </a:t>
            </a:r>
            <a:endParaRPr lang="en-US" sz="3000" dirty="0">
              <a:solidFill>
                <a:schemeClr val="accent6">
                  <a:lumMod val="50000"/>
                  <a:lumOff val="50000"/>
                </a:schemeClr>
              </a:solidFill>
            </a:endParaRPr>
          </a:p>
        </p:txBody>
      </p:sp>
      <p:sp>
        <p:nvSpPr>
          <p:cNvPr id="50" name="Text Placeholder 49">
            <a:extLst>
              <a:ext uri="{FF2B5EF4-FFF2-40B4-BE49-F238E27FC236}">
                <a16:creationId xmlns:a16="http://schemas.microsoft.com/office/drawing/2014/main" id="{0532F467-8DBE-D445-0CF7-D5D242DAD663}"/>
              </a:ext>
            </a:extLst>
          </p:cNvPr>
          <p:cNvSpPr>
            <a:spLocks noGrp="1"/>
          </p:cNvSpPr>
          <p:nvPr>
            <p:ph type="body" sz="quarter" idx="32"/>
          </p:nvPr>
        </p:nvSpPr>
        <p:spPr>
          <a:xfrm>
            <a:off x="1695930" y="3802446"/>
            <a:ext cx="2962138" cy="1313566"/>
          </a:xfrm>
          <a:ln>
            <a:noFill/>
          </a:ln>
        </p:spPr>
        <p:txBody>
          <a:bodyPr/>
          <a:lstStyle/>
          <a:p>
            <a:pPr marL="285750" lvl="0" indent="-285750" algn="just">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rPr>
              <a:t>Razvoj i komercijalizacija nove formulacije lijeka koja omogućava kontrolirano i za mjesto specifično otpuštanje lijeka </a:t>
            </a:r>
            <a:endParaRPr lang="en-US" dirty="0">
              <a:solidFill>
                <a:schemeClr val="tx1">
                  <a:lumMod val="50000"/>
                  <a:lumOff val="50000"/>
                </a:schemeClr>
              </a:solidFill>
            </a:endParaRPr>
          </a:p>
        </p:txBody>
      </p:sp>
      <p:sp>
        <p:nvSpPr>
          <p:cNvPr id="52" name="Text Placeholder 51">
            <a:extLst>
              <a:ext uri="{FF2B5EF4-FFF2-40B4-BE49-F238E27FC236}">
                <a16:creationId xmlns:a16="http://schemas.microsoft.com/office/drawing/2014/main" id="{BACB9342-C47E-6729-46BE-F10DBB78182A}"/>
              </a:ext>
            </a:extLst>
          </p:cNvPr>
          <p:cNvSpPr>
            <a:spLocks noGrp="1"/>
          </p:cNvSpPr>
          <p:nvPr>
            <p:ph type="body" sz="quarter" idx="50"/>
          </p:nvPr>
        </p:nvSpPr>
        <p:spPr>
          <a:xfrm>
            <a:off x="6405704" y="3780247"/>
            <a:ext cx="3324222" cy="1760448"/>
          </a:xfrm>
          <a:ln>
            <a:noFill/>
          </a:ln>
        </p:spPr>
        <p:txBody>
          <a:bodyPr/>
          <a:lstStyle/>
          <a:p>
            <a:pPr marL="285750" indent="-285750" algn="l">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rPr>
              <a:t>Dovršetak R&amp;D </a:t>
            </a:r>
          </a:p>
          <a:p>
            <a:pPr marL="285750" indent="-285750" algn="l">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rPr>
              <a:t>Proizvodnja prototipa (lab.) </a:t>
            </a:r>
          </a:p>
          <a:p>
            <a:pPr marL="285750" indent="-285750" algn="l">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rPr>
              <a:t>Proizvodnja u GMP procesu </a:t>
            </a:r>
          </a:p>
          <a:p>
            <a:pPr marL="285750" indent="-285750" algn="l">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rPr>
              <a:t>Provedba pilot studije</a:t>
            </a:r>
          </a:p>
          <a:p>
            <a:pPr marL="285750" indent="-285750" algn="l">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rPr>
              <a:t>Provedba studije bioraspoloživosti</a:t>
            </a:r>
          </a:p>
          <a:p>
            <a:pPr marL="285750" indent="-285750" algn="l">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rPr>
              <a:t>Komercijalizacija</a:t>
            </a:r>
          </a:p>
        </p:txBody>
      </p:sp>
      <p:sp>
        <p:nvSpPr>
          <p:cNvPr id="5" name="Slide Number Placeholder 4">
            <a:extLst>
              <a:ext uri="{FF2B5EF4-FFF2-40B4-BE49-F238E27FC236}">
                <a16:creationId xmlns:a16="http://schemas.microsoft.com/office/drawing/2014/main" id="{64FC7183-3EBB-B8D1-A66D-964D3C3A7DA8}"/>
              </a:ext>
            </a:extLst>
          </p:cNvPr>
          <p:cNvSpPr>
            <a:spLocks noGrp="1"/>
          </p:cNvSpPr>
          <p:nvPr>
            <p:ph type="sldNum" sz="quarter" idx="55"/>
          </p:nvPr>
        </p:nvSpPr>
        <p:spPr/>
        <p:txBody>
          <a:bodyPr/>
          <a:lstStyle/>
          <a:p>
            <a:fld id="{47FEACEE-25B4-4A2D-B147-27296E36371D}" type="slidenum">
              <a:rPr lang="en-US" altLang="zh-CN" noProof="0" smtClean="0">
                <a:solidFill>
                  <a:schemeClr val="tx1">
                    <a:lumMod val="50000"/>
                    <a:lumOff val="50000"/>
                  </a:schemeClr>
                </a:solidFill>
              </a:rPr>
              <a:pPr/>
              <a:t>9</a:t>
            </a:fld>
            <a:endParaRPr lang="en-US" altLang="zh-CN" noProof="0" dirty="0">
              <a:solidFill>
                <a:schemeClr val="tx1">
                  <a:lumMod val="50000"/>
                  <a:lumOff val="50000"/>
                </a:schemeClr>
              </a:solidFill>
            </a:endParaRPr>
          </a:p>
        </p:txBody>
      </p:sp>
      <p:sp>
        <p:nvSpPr>
          <p:cNvPr id="11" name="Rezervirano mjesto teksta 10">
            <a:extLst>
              <a:ext uri="{FF2B5EF4-FFF2-40B4-BE49-F238E27FC236}">
                <a16:creationId xmlns:a16="http://schemas.microsoft.com/office/drawing/2014/main" id="{57F2A863-86D3-ACC5-58F2-FB58813E38DF}"/>
              </a:ext>
            </a:extLst>
          </p:cNvPr>
          <p:cNvSpPr>
            <a:spLocks noGrp="1"/>
          </p:cNvSpPr>
          <p:nvPr>
            <p:ph type="body" sz="quarter" idx="46"/>
          </p:nvPr>
        </p:nvSpPr>
        <p:spPr>
          <a:xfrm>
            <a:off x="6337480" y="3301543"/>
            <a:ext cx="2600903" cy="478704"/>
          </a:xfrm>
          <a:solidFill>
            <a:schemeClr val="accent6">
              <a:lumMod val="50000"/>
              <a:lumOff val="50000"/>
            </a:schemeClr>
          </a:solidFill>
          <a:ln>
            <a:solidFill>
              <a:schemeClr val="accent6">
                <a:lumMod val="50000"/>
                <a:lumOff val="50000"/>
              </a:schemeClr>
            </a:solidFill>
          </a:ln>
        </p:spPr>
        <p:txBody>
          <a:bodyPr/>
          <a:lstStyle/>
          <a:p>
            <a:r>
              <a:rPr lang="hr-HR" dirty="0">
                <a:solidFill>
                  <a:schemeClr val="bg1"/>
                </a:solidFill>
              </a:rPr>
              <a:t>Specifični ciljevi </a:t>
            </a:r>
            <a:endParaRPr lang="en-AT" dirty="0">
              <a:solidFill>
                <a:schemeClr val="bg1"/>
              </a:solidFill>
            </a:endParaRPr>
          </a:p>
        </p:txBody>
      </p:sp>
      <p:sp>
        <p:nvSpPr>
          <p:cNvPr id="13" name="Rezervirano mjesto teksta 12">
            <a:extLst>
              <a:ext uri="{FF2B5EF4-FFF2-40B4-BE49-F238E27FC236}">
                <a16:creationId xmlns:a16="http://schemas.microsoft.com/office/drawing/2014/main" id="{20381BC6-4601-2E5A-F81A-AE83960D9262}"/>
              </a:ext>
            </a:extLst>
          </p:cNvPr>
          <p:cNvSpPr>
            <a:spLocks noGrp="1"/>
          </p:cNvSpPr>
          <p:nvPr>
            <p:ph type="body" sz="quarter" idx="27"/>
          </p:nvPr>
        </p:nvSpPr>
        <p:spPr>
          <a:xfrm>
            <a:off x="1695930" y="3301543"/>
            <a:ext cx="2858140" cy="500903"/>
          </a:xfrm>
          <a:solidFill>
            <a:schemeClr val="accent6">
              <a:lumMod val="50000"/>
              <a:lumOff val="50000"/>
            </a:schemeClr>
          </a:solidFill>
          <a:ln>
            <a:solidFill>
              <a:schemeClr val="accent6">
                <a:lumMod val="50000"/>
                <a:lumOff val="50000"/>
              </a:schemeClr>
            </a:solidFill>
          </a:ln>
        </p:spPr>
        <p:txBody>
          <a:bodyPr/>
          <a:lstStyle/>
          <a:p>
            <a:r>
              <a:rPr lang="hr-HR" dirty="0">
                <a:solidFill>
                  <a:schemeClr val="bg1"/>
                </a:solidFill>
              </a:rPr>
              <a:t>Glavni cilj </a:t>
            </a:r>
            <a:endParaRPr lang="en-AT" dirty="0">
              <a:solidFill>
                <a:schemeClr val="bg1"/>
              </a:solidFill>
            </a:endParaRPr>
          </a:p>
        </p:txBody>
      </p:sp>
      <p:sp>
        <p:nvSpPr>
          <p:cNvPr id="16" name="Title 37">
            <a:extLst>
              <a:ext uri="{FF2B5EF4-FFF2-40B4-BE49-F238E27FC236}">
                <a16:creationId xmlns:a16="http://schemas.microsoft.com/office/drawing/2014/main" id="{39321EB2-94B9-0100-7B7A-9CE5D0E02C70}"/>
              </a:ext>
            </a:extLst>
          </p:cNvPr>
          <p:cNvSpPr txBox="1">
            <a:spLocks/>
          </p:cNvSpPr>
          <p:nvPr/>
        </p:nvSpPr>
        <p:spPr>
          <a:xfrm>
            <a:off x="1218150" y="146905"/>
            <a:ext cx="4681289" cy="65357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accent6"/>
                </a:solidFill>
                <a:latin typeface="+mj-lt"/>
                <a:ea typeface="+mj-ea"/>
                <a:cs typeface="+mj-cs"/>
              </a:defRPr>
            </a:lvl1pPr>
          </a:lstStyle>
          <a:p>
            <a:r>
              <a:rPr lang="hr-HR" sz="3000" dirty="0">
                <a:solidFill>
                  <a:schemeClr val="accent6">
                    <a:lumMod val="50000"/>
                    <a:lumOff val="50000"/>
                  </a:schemeClr>
                </a:solidFill>
              </a:rPr>
              <a:t>Modeli komercijalizacije </a:t>
            </a:r>
            <a:endParaRPr lang="en-US" sz="3000" dirty="0">
              <a:solidFill>
                <a:schemeClr val="accent6">
                  <a:lumMod val="50000"/>
                  <a:lumOff val="50000"/>
                </a:schemeClr>
              </a:solidFill>
            </a:endParaRPr>
          </a:p>
        </p:txBody>
      </p:sp>
      <p:sp>
        <p:nvSpPr>
          <p:cNvPr id="26" name="TekstniOkvir 25">
            <a:extLst>
              <a:ext uri="{FF2B5EF4-FFF2-40B4-BE49-F238E27FC236}">
                <a16:creationId xmlns:a16="http://schemas.microsoft.com/office/drawing/2014/main" id="{53593364-6FA5-8A50-686B-D612E549AE53}"/>
              </a:ext>
            </a:extLst>
          </p:cNvPr>
          <p:cNvSpPr txBox="1"/>
          <p:nvPr/>
        </p:nvSpPr>
        <p:spPr>
          <a:xfrm>
            <a:off x="622693" y="1050934"/>
            <a:ext cx="2446504" cy="369332"/>
          </a:xfrm>
          <a:prstGeom prst="rect">
            <a:avLst/>
          </a:prstGeom>
        </p:spPr>
        <p:txBody>
          <a:bodyPr wrap="none" rtlCol="0">
            <a:spAutoFit/>
          </a:bodyPr>
          <a:lstStyle/>
          <a:p>
            <a:pPr marL="0" indent="0" algn="ctr">
              <a:lnSpc>
                <a:spcPct val="100000"/>
              </a:lnSpc>
              <a:spcBef>
                <a:spcPts val="0"/>
              </a:spcBef>
              <a:buFontTx/>
              <a:buNone/>
            </a:pPr>
            <a:r>
              <a:rPr lang="hr-HR" sz="1800" dirty="0">
                <a:solidFill>
                  <a:schemeClr val="accent6">
                    <a:lumMod val="50000"/>
                    <a:lumOff val="50000"/>
                  </a:schemeClr>
                </a:solidFill>
                <a:latin typeface="Posterama" panose="020B0504020200020000" pitchFamily="34" charset="0"/>
                <a:ea typeface="微软雅黑"/>
                <a:cs typeface="Posterama" panose="020B0504020200020000" pitchFamily="34" charset="0"/>
              </a:rPr>
              <a:t>Model 1- licenciranje </a:t>
            </a:r>
            <a:endParaRPr lang="en-AT" sz="1800" dirty="0">
              <a:solidFill>
                <a:schemeClr val="accent6">
                  <a:lumMod val="50000"/>
                  <a:lumOff val="50000"/>
                </a:schemeClr>
              </a:solidFill>
              <a:latin typeface="Posterama" panose="020B0504020200020000" pitchFamily="34" charset="0"/>
              <a:ea typeface="微软雅黑"/>
              <a:cs typeface="Posterama" panose="020B0504020200020000" pitchFamily="34" charset="0"/>
            </a:endParaRPr>
          </a:p>
        </p:txBody>
      </p:sp>
      <p:sp>
        <p:nvSpPr>
          <p:cNvPr id="29" name="Text Placeholder 49">
            <a:extLst>
              <a:ext uri="{FF2B5EF4-FFF2-40B4-BE49-F238E27FC236}">
                <a16:creationId xmlns:a16="http://schemas.microsoft.com/office/drawing/2014/main" id="{65D2E9E0-9A95-DF1B-9F0C-9811BFD970ED}"/>
              </a:ext>
            </a:extLst>
          </p:cNvPr>
          <p:cNvSpPr txBox="1">
            <a:spLocks/>
          </p:cNvSpPr>
          <p:nvPr/>
        </p:nvSpPr>
        <p:spPr>
          <a:xfrm>
            <a:off x="539239" y="1300706"/>
            <a:ext cx="2991360" cy="1313566"/>
          </a:xfrm>
          <a:prstGeom prst="rect">
            <a:avLst/>
          </a:prstGeom>
          <a:ln w="19050">
            <a:noFill/>
          </a:ln>
        </p:spPr>
        <p:txBody>
          <a:bodyPr vert="horz" lIns="91440" tIns="219456"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15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rPr>
              <a:t>suradnja s PH industrijom</a:t>
            </a:r>
          </a:p>
          <a:p>
            <a:pPr marL="285750" indent="-285750" algn="just">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rPr>
              <a:t>najbrži način komercijalizacije</a:t>
            </a:r>
          </a:p>
          <a:p>
            <a:pPr marL="285750" indent="-285750" algn="just">
              <a:buClr>
                <a:schemeClr val="accent6">
                  <a:lumMod val="50000"/>
                  <a:lumOff val="50000"/>
                </a:schemeClr>
              </a:buClr>
              <a:buFont typeface="Arial" panose="020B0604020202020204" pitchFamily="34" charset="0"/>
              <a:buChar char="•"/>
            </a:pPr>
            <a:r>
              <a:rPr lang="hr-HR" dirty="0">
                <a:solidFill>
                  <a:schemeClr val="tx1">
                    <a:lumMod val="50000"/>
                    <a:lumOff val="50000"/>
                  </a:schemeClr>
                </a:solidFill>
              </a:rPr>
              <a:t>eksploatacija do 2032. godine</a:t>
            </a:r>
          </a:p>
          <a:p>
            <a:pPr marL="285750" indent="-285750" algn="just">
              <a:buFont typeface="Arial" panose="020B0604020202020204" pitchFamily="34" charset="0"/>
              <a:buChar char="•"/>
            </a:pPr>
            <a:endParaRPr lang="en-US" dirty="0">
              <a:solidFill>
                <a:schemeClr val="tx1">
                  <a:lumMod val="50000"/>
                  <a:lumOff val="50000"/>
                </a:schemeClr>
              </a:solidFill>
            </a:endParaRPr>
          </a:p>
        </p:txBody>
      </p:sp>
      <p:sp>
        <p:nvSpPr>
          <p:cNvPr id="31" name="TekstniOkvir 30">
            <a:extLst>
              <a:ext uri="{FF2B5EF4-FFF2-40B4-BE49-F238E27FC236}">
                <a16:creationId xmlns:a16="http://schemas.microsoft.com/office/drawing/2014/main" id="{42758B0D-FE13-0CC5-1D5D-D6222D93B55A}"/>
              </a:ext>
            </a:extLst>
          </p:cNvPr>
          <p:cNvSpPr txBox="1"/>
          <p:nvPr/>
        </p:nvSpPr>
        <p:spPr>
          <a:xfrm>
            <a:off x="4231867" y="1050934"/>
            <a:ext cx="4033205" cy="369332"/>
          </a:xfrm>
          <a:prstGeom prst="rect">
            <a:avLst/>
          </a:prstGeom>
        </p:spPr>
        <p:txBody>
          <a:bodyPr wrap="square" rtlCol="0">
            <a:spAutoFit/>
          </a:bodyPr>
          <a:lstStyle/>
          <a:p>
            <a:pPr marL="0" indent="0" algn="ctr">
              <a:lnSpc>
                <a:spcPct val="100000"/>
              </a:lnSpc>
              <a:spcBef>
                <a:spcPts val="0"/>
              </a:spcBef>
              <a:buFontTx/>
              <a:buNone/>
            </a:pPr>
            <a:r>
              <a:rPr lang="hr-HR" sz="1800" dirty="0">
                <a:solidFill>
                  <a:schemeClr val="accent6">
                    <a:lumMod val="50000"/>
                    <a:lumOff val="50000"/>
                  </a:schemeClr>
                </a:solidFill>
                <a:latin typeface="Posterama" panose="020B0504020200020000" pitchFamily="34" charset="0"/>
                <a:ea typeface="微软雅黑"/>
                <a:cs typeface="Posterama" panose="020B0504020200020000" pitchFamily="34" charset="0"/>
              </a:rPr>
              <a:t>Model 2 – proizvodnja (outsourcing) </a:t>
            </a:r>
            <a:endParaRPr lang="en-AT" sz="1800" dirty="0">
              <a:solidFill>
                <a:schemeClr val="accent6">
                  <a:lumMod val="50000"/>
                  <a:lumOff val="50000"/>
                </a:schemeClr>
              </a:solidFill>
              <a:latin typeface="Posterama" panose="020B0504020200020000" pitchFamily="34" charset="0"/>
              <a:ea typeface="微软雅黑"/>
              <a:cs typeface="Posterama" panose="020B0504020200020000" pitchFamily="34" charset="0"/>
            </a:endParaRPr>
          </a:p>
        </p:txBody>
      </p:sp>
      <p:sp>
        <p:nvSpPr>
          <p:cNvPr id="36" name="TekstniOkvir 35">
            <a:extLst>
              <a:ext uri="{FF2B5EF4-FFF2-40B4-BE49-F238E27FC236}">
                <a16:creationId xmlns:a16="http://schemas.microsoft.com/office/drawing/2014/main" id="{934CEDF0-57B7-09EC-FCD2-6E185974706F}"/>
              </a:ext>
            </a:extLst>
          </p:cNvPr>
          <p:cNvSpPr txBox="1"/>
          <p:nvPr/>
        </p:nvSpPr>
        <p:spPr>
          <a:xfrm>
            <a:off x="4316529" y="1421404"/>
            <a:ext cx="3130513" cy="784830"/>
          </a:xfrm>
          <a:prstGeom prst="rect">
            <a:avLst/>
          </a:prstGeom>
          <a:noFill/>
        </p:spPr>
        <p:txBody>
          <a:bodyPr wrap="square">
            <a:spAutoFit/>
          </a:bodyPr>
          <a:lstStyle/>
          <a:p>
            <a:pPr marL="285750" indent="-285750" algn="just">
              <a:buClr>
                <a:schemeClr val="accent6">
                  <a:lumMod val="50000"/>
                  <a:lumOff val="50000"/>
                </a:schemeClr>
              </a:buClr>
              <a:buFont typeface="Arial" panose="020B0604020202020204" pitchFamily="34" charset="0"/>
              <a:buChar char="•"/>
            </a:pPr>
            <a:r>
              <a:rPr lang="hr-HR" sz="1500" dirty="0">
                <a:solidFill>
                  <a:schemeClr val="tx1">
                    <a:lumMod val="50000"/>
                    <a:lumOff val="50000"/>
                  </a:schemeClr>
                </a:solidFill>
              </a:rPr>
              <a:t>proizvodnja iz usluge </a:t>
            </a:r>
          </a:p>
          <a:p>
            <a:pPr marL="285750" indent="-285750" algn="just">
              <a:buClr>
                <a:schemeClr val="accent6">
                  <a:lumMod val="50000"/>
                  <a:lumOff val="50000"/>
                </a:schemeClr>
              </a:buClr>
              <a:buFont typeface="Arial" panose="020B0604020202020204" pitchFamily="34" charset="0"/>
              <a:buChar char="•"/>
            </a:pPr>
            <a:r>
              <a:rPr lang="hr-HR" sz="1500" dirty="0">
                <a:solidFill>
                  <a:schemeClr val="tx1">
                    <a:lumMod val="50000"/>
                    <a:lumOff val="50000"/>
                  </a:schemeClr>
                </a:solidFill>
              </a:rPr>
              <a:t>viši troškovi, sporija realizacija </a:t>
            </a:r>
          </a:p>
          <a:p>
            <a:pPr marL="285750" indent="-285750" algn="just">
              <a:buClr>
                <a:schemeClr val="accent6">
                  <a:lumMod val="50000"/>
                  <a:lumOff val="50000"/>
                </a:schemeClr>
              </a:buClr>
              <a:buFont typeface="Arial" panose="020B0604020202020204" pitchFamily="34" charset="0"/>
              <a:buChar char="•"/>
            </a:pPr>
            <a:r>
              <a:rPr lang="hr-HR" sz="1500" dirty="0">
                <a:solidFill>
                  <a:schemeClr val="tx1">
                    <a:lumMod val="50000"/>
                    <a:lumOff val="50000"/>
                  </a:schemeClr>
                </a:solidFill>
              </a:rPr>
              <a:t>dulja eksploatacija  </a:t>
            </a:r>
          </a:p>
        </p:txBody>
      </p:sp>
      <p:sp>
        <p:nvSpPr>
          <p:cNvPr id="37" name="TekstniOkvir 36">
            <a:extLst>
              <a:ext uri="{FF2B5EF4-FFF2-40B4-BE49-F238E27FC236}">
                <a16:creationId xmlns:a16="http://schemas.microsoft.com/office/drawing/2014/main" id="{2D27411C-02F8-E845-54A9-B952093BC205}"/>
              </a:ext>
            </a:extLst>
          </p:cNvPr>
          <p:cNvSpPr txBox="1"/>
          <p:nvPr/>
        </p:nvSpPr>
        <p:spPr>
          <a:xfrm>
            <a:off x="8661400" y="1021755"/>
            <a:ext cx="3458535" cy="369332"/>
          </a:xfrm>
          <a:prstGeom prst="rect">
            <a:avLst/>
          </a:prstGeom>
        </p:spPr>
        <p:txBody>
          <a:bodyPr wrap="square" rtlCol="0">
            <a:spAutoFit/>
          </a:bodyPr>
          <a:lstStyle/>
          <a:p>
            <a:pPr marL="0" indent="0" algn="ctr">
              <a:lnSpc>
                <a:spcPct val="100000"/>
              </a:lnSpc>
              <a:spcBef>
                <a:spcPts val="0"/>
              </a:spcBef>
              <a:buFontTx/>
              <a:buNone/>
            </a:pPr>
            <a:r>
              <a:rPr lang="hr-HR" dirty="0">
                <a:solidFill>
                  <a:schemeClr val="accent6">
                    <a:lumMod val="50000"/>
                    <a:lumOff val="50000"/>
                  </a:schemeClr>
                </a:solidFill>
                <a:latin typeface="Posterama" panose="020B0504020200020000" pitchFamily="34" charset="0"/>
                <a:ea typeface="微软雅黑"/>
                <a:cs typeface="Posterama" panose="020B0504020200020000" pitchFamily="34" charset="0"/>
              </a:rPr>
              <a:t>Model 3 – vlastita proizvodnja</a:t>
            </a:r>
            <a:r>
              <a:rPr lang="hr-HR" sz="1800" dirty="0">
                <a:solidFill>
                  <a:schemeClr val="accent6">
                    <a:lumMod val="50000"/>
                    <a:lumOff val="50000"/>
                  </a:schemeClr>
                </a:solidFill>
                <a:latin typeface="Posterama" panose="020B0504020200020000" pitchFamily="34" charset="0"/>
                <a:ea typeface="微软雅黑"/>
                <a:cs typeface="Posterama" panose="020B0504020200020000" pitchFamily="34" charset="0"/>
              </a:rPr>
              <a:t> </a:t>
            </a:r>
            <a:endParaRPr lang="en-AT" sz="1800" dirty="0">
              <a:solidFill>
                <a:schemeClr val="accent6">
                  <a:lumMod val="50000"/>
                  <a:lumOff val="50000"/>
                </a:schemeClr>
              </a:solidFill>
              <a:latin typeface="Posterama" panose="020B0504020200020000" pitchFamily="34" charset="0"/>
              <a:ea typeface="微软雅黑"/>
              <a:cs typeface="Posterama" panose="020B0504020200020000" pitchFamily="34" charset="0"/>
            </a:endParaRPr>
          </a:p>
        </p:txBody>
      </p:sp>
      <p:sp>
        <p:nvSpPr>
          <p:cNvPr id="39" name="TekstniOkvir 38">
            <a:extLst>
              <a:ext uri="{FF2B5EF4-FFF2-40B4-BE49-F238E27FC236}">
                <a16:creationId xmlns:a16="http://schemas.microsoft.com/office/drawing/2014/main" id="{EFA83399-1D5C-D8DC-C4D4-5D69BE2C0EA4}"/>
              </a:ext>
            </a:extLst>
          </p:cNvPr>
          <p:cNvSpPr txBox="1"/>
          <p:nvPr/>
        </p:nvSpPr>
        <p:spPr>
          <a:xfrm>
            <a:off x="8938383" y="1407686"/>
            <a:ext cx="3083503" cy="784830"/>
          </a:xfrm>
          <a:prstGeom prst="rect">
            <a:avLst/>
          </a:prstGeom>
          <a:noFill/>
        </p:spPr>
        <p:txBody>
          <a:bodyPr wrap="square">
            <a:spAutoFit/>
          </a:bodyPr>
          <a:lstStyle/>
          <a:p>
            <a:pPr marL="285750" indent="-285750" algn="just">
              <a:buClr>
                <a:schemeClr val="accent6">
                  <a:lumMod val="50000"/>
                  <a:lumOff val="50000"/>
                </a:schemeClr>
              </a:buClr>
              <a:buFont typeface="Arial" panose="020B0604020202020204" pitchFamily="34" charset="0"/>
              <a:buChar char="•"/>
            </a:pPr>
            <a:r>
              <a:rPr lang="hr-HR" sz="1500" dirty="0">
                <a:solidFill>
                  <a:schemeClr val="tx1">
                    <a:lumMod val="50000"/>
                    <a:lumOff val="50000"/>
                  </a:schemeClr>
                </a:solidFill>
              </a:rPr>
              <a:t>najsporija realizacija</a:t>
            </a:r>
          </a:p>
          <a:p>
            <a:pPr marL="285750" indent="-285750" algn="just">
              <a:buClr>
                <a:schemeClr val="accent6">
                  <a:lumMod val="50000"/>
                  <a:lumOff val="50000"/>
                </a:schemeClr>
              </a:buClr>
              <a:buFont typeface="Arial" panose="020B0604020202020204" pitchFamily="34" charset="0"/>
              <a:buChar char="•"/>
            </a:pPr>
            <a:r>
              <a:rPr lang="hr-HR" sz="1500" dirty="0">
                <a:solidFill>
                  <a:schemeClr val="tx1">
                    <a:lumMod val="50000"/>
                    <a:lumOff val="50000"/>
                  </a:schemeClr>
                </a:solidFill>
              </a:rPr>
              <a:t>visoka ulaganja</a:t>
            </a:r>
          </a:p>
          <a:p>
            <a:pPr marL="285750" indent="-285750" algn="just">
              <a:buClr>
                <a:schemeClr val="accent6">
                  <a:lumMod val="50000"/>
                  <a:lumOff val="50000"/>
                </a:schemeClr>
              </a:buClr>
              <a:buFont typeface="Arial" panose="020B0604020202020204" pitchFamily="34" charset="0"/>
              <a:buChar char="•"/>
            </a:pPr>
            <a:r>
              <a:rPr lang="hr-HR" sz="1500" dirty="0">
                <a:solidFill>
                  <a:schemeClr val="tx1">
                    <a:lumMod val="50000"/>
                    <a:lumOff val="50000"/>
                  </a:schemeClr>
                </a:solidFill>
              </a:rPr>
              <a:t>visoki zahtjevi / certificiranje </a:t>
            </a:r>
          </a:p>
        </p:txBody>
      </p:sp>
      <p:pic>
        <p:nvPicPr>
          <p:cNvPr id="41" name="Grafika 40" descr="Document with solid fill">
            <a:extLst>
              <a:ext uri="{FF2B5EF4-FFF2-40B4-BE49-F238E27FC236}">
                <a16:creationId xmlns:a16="http://schemas.microsoft.com/office/drawing/2014/main" id="{08FB04C1-5ED2-A2B1-FE0F-F28BA05DF5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5107" y="979775"/>
            <a:ext cx="397932" cy="397932"/>
          </a:xfrm>
          <a:prstGeom prst="rect">
            <a:avLst/>
          </a:prstGeom>
        </p:spPr>
      </p:pic>
      <p:pic>
        <p:nvPicPr>
          <p:cNvPr id="43" name="Grafika 42" descr="Circles with arrows outline">
            <a:extLst>
              <a:ext uri="{FF2B5EF4-FFF2-40B4-BE49-F238E27FC236}">
                <a16:creationId xmlns:a16="http://schemas.microsoft.com/office/drawing/2014/main" id="{45BBA1A5-C908-0AA3-6D60-673473AFB4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0465" y="986821"/>
            <a:ext cx="433445" cy="433445"/>
          </a:xfrm>
          <a:prstGeom prst="rect">
            <a:avLst/>
          </a:prstGeom>
        </p:spPr>
      </p:pic>
      <p:pic>
        <p:nvPicPr>
          <p:cNvPr id="45" name="Grafika 44" descr="Shoe footprints with solid fill">
            <a:extLst>
              <a:ext uri="{FF2B5EF4-FFF2-40B4-BE49-F238E27FC236}">
                <a16:creationId xmlns:a16="http://schemas.microsoft.com/office/drawing/2014/main" id="{4986A933-092E-F36F-4893-FAD19D9A36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411616" flipH="1">
            <a:off x="11034988" y="252330"/>
            <a:ext cx="776953" cy="776953"/>
          </a:xfrm>
          <a:prstGeom prst="rect">
            <a:avLst/>
          </a:prstGeom>
        </p:spPr>
      </p:pic>
      <p:cxnSp>
        <p:nvCxnSpPr>
          <p:cNvPr id="47" name="Ravni poveznik 46">
            <a:extLst>
              <a:ext uri="{FF2B5EF4-FFF2-40B4-BE49-F238E27FC236}">
                <a16:creationId xmlns:a16="http://schemas.microsoft.com/office/drawing/2014/main" id="{B389809F-4526-255B-2E6B-E8AEB13DFD6C}"/>
              </a:ext>
            </a:extLst>
          </p:cNvPr>
          <p:cNvCxnSpPr>
            <a:cxnSpLocks/>
          </p:cNvCxnSpPr>
          <p:nvPr/>
        </p:nvCxnSpPr>
        <p:spPr>
          <a:xfrm flipV="1">
            <a:off x="284719" y="1317305"/>
            <a:ext cx="11835216" cy="56019"/>
          </a:xfrm>
          <a:prstGeom prst="line">
            <a:avLst/>
          </a:prstGeom>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5D56DF45-298C-D41E-85DA-A4C5E2977458}"/>
              </a:ext>
            </a:extLst>
          </p:cNvPr>
          <p:cNvSpPr txBox="1">
            <a:spLocks/>
          </p:cNvSpPr>
          <p:nvPr/>
        </p:nvSpPr>
        <p:spPr>
          <a:xfrm>
            <a:off x="539239" y="6521763"/>
            <a:ext cx="411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100" dirty="0">
                <a:solidFill>
                  <a:schemeClr val="accent6">
                    <a:lumMod val="50000"/>
                    <a:lumOff val="50000"/>
                  </a:schemeClr>
                </a:solidFill>
              </a:rPr>
              <a:t>Ponuda obveznica – BETULA projekt d.o.o. </a:t>
            </a:r>
            <a:endParaRPr lang="en-US" sz="1100" dirty="0">
              <a:solidFill>
                <a:schemeClr val="accent6">
                  <a:lumMod val="50000"/>
                  <a:lumOff val="50000"/>
                </a:schemeClr>
              </a:solidFill>
            </a:endParaRPr>
          </a:p>
        </p:txBody>
      </p:sp>
      <p:pic>
        <p:nvPicPr>
          <p:cNvPr id="2" name="Slika 1">
            <a:extLst>
              <a:ext uri="{FF2B5EF4-FFF2-40B4-BE49-F238E27FC236}">
                <a16:creationId xmlns:a16="http://schemas.microsoft.com/office/drawing/2014/main" id="{3364899F-C32C-285A-F1A0-E583A1A6D64E}"/>
              </a:ext>
            </a:extLst>
          </p:cNvPr>
          <p:cNvPicPr>
            <a:picLocks noChangeAspect="1"/>
          </p:cNvPicPr>
          <p:nvPr/>
        </p:nvPicPr>
        <p:blipFill>
          <a:blip r:embed="rId9"/>
          <a:stretch>
            <a:fillRect/>
          </a:stretch>
        </p:blipFill>
        <p:spPr>
          <a:xfrm>
            <a:off x="14442" y="6276116"/>
            <a:ext cx="573074" cy="573074"/>
          </a:xfrm>
          <a:prstGeom prst="rect">
            <a:avLst/>
          </a:prstGeom>
        </p:spPr>
      </p:pic>
    </p:spTree>
    <p:extLst>
      <p:ext uri="{BB962C8B-B14F-4D97-AF65-F5344CB8AC3E}">
        <p14:creationId xmlns:p14="http://schemas.microsoft.com/office/powerpoint/2010/main" val="2624021206"/>
      </p:ext>
    </p:extLst>
  </p:cSld>
  <p:clrMapOvr>
    <a:masterClrMapping/>
  </p:clrMapOvr>
</p:sld>
</file>

<file path=ppt/theme/theme1.xml><?xml version="1.0" encoding="utf-8"?>
<a:theme xmlns:a="http://schemas.openxmlformats.org/drawingml/2006/main" name="Custom​​">
  <a:themeElements>
    <a:clrScheme name="Prilagođeno 7">
      <a:dk1>
        <a:srgbClr val="000000"/>
      </a:dk1>
      <a:lt1>
        <a:srgbClr val="FFFFFF"/>
      </a:lt1>
      <a:dk2>
        <a:srgbClr val="0F253E"/>
      </a:dk2>
      <a:lt2>
        <a:srgbClr val="E7E6E6"/>
      </a:lt2>
      <a:accent1>
        <a:srgbClr val="4472C4"/>
      </a:accent1>
      <a:accent2>
        <a:srgbClr val="B83803"/>
      </a:accent2>
      <a:accent3>
        <a:srgbClr val="FFFFFF"/>
      </a:accent3>
      <a:accent4>
        <a:srgbClr val="F79320"/>
      </a:accent4>
      <a:accent5>
        <a:srgbClr val="44668D"/>
      </a:accent5>
      <a:accent6>
        <a:srgbClr val="0F253E"/>
      </a:accent6>
      <a:hlink>
        <a:srgbClr val="AEC0D9"/>
      </a:hlink>
      <a:folHlink>
        <a:srgbClr val="B83903"/>
      </a:folHlink>
    </a:clrScheme>
    <a:fontScheme name="Custom 10">
      <a:majorFont>
        <a:latin typeface="Posterama Text Black"/>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Hexagon Light Presentation_win32_v5" id="{045A9B2F-7300-4673-816B-F1EB3C673B2C}" vid="{27F8BD87-6984-44CA-8D4F-354B20CB0C1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515263-A3DE-4193-B6AA-5C449C94519F}">
  <ds:schemaRefs>
    <ds:schemaRef ds:uri="http://schemas.microsoft.com/sharepoint/v3/contenttype/forms"/>
  </ds:schemaRefs>
</ds:datastoreItem>
</file>

<file path=customXml/itemProps2.xml><?xml version="1.0" encoding="utf-8"?>
<ds:datastoreItem xmlns:ds="http://schemas.openxmlformats.org/officeDocument/2006/customXml" ds:itemID="{A0AD9BE2-6B3D-4616-B044-300A8177DEA5}">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230e9df3-be65-4c73-a93b-d1236ebd677e"/>
    <ds:schemaRef ds:uri="16c05727-aa75-4e4a-9b5f-8a80a1165891"/>
    <ds:schemaRef ds:uri="http://www.w3.org/XML/1998/namespace"/>
    <ds:schemaRef ds:uri="http://purl.org/dc/dcmitype/"/>
  </ds:schemaRefs>
</ds:datastoreItem>
</file>

<file path=customXml/itemProps3.xml><?xml version="1.0" encoding="utf-8"?>
<ds:datastoreItem xmlns:ds="http://schemas.openxmlformats.org/officeDocument/2006/customXml" ds:itemID="{74CFA8B0-C7B8-4655-A378-2962C04794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Hexagon presentation light</Template>
  <TotalTime>1249</TotalTime>
  <Words>1974</Words>
  <Application>Microsoft Office PowerPoint</Application>
  <PresentationFormat>Široki zaslon</PresentationFormat>
  <Paragraphs>406</Paragraphs>
  <Slides>17</Slides>
  <Notes>13</Notes>
  <HiddenSlides>0</HiddenSlides>
  <MMClips>0</MMClips>
  <ScaleCrop>false</ScaleCrop>
  <HeadingPairs>
    <vt:vector size="6" baseType="variant">
      <vt:variant>
        <vt:lpstr>Korišteni fontovi</vt:lpstr>
      </vt:variant>
      <vt:variant>
        <vt:i4>8</vt:i4>
      </vt:variant>
      <vt:variant>
        <vt:lpstr>Tema</vt:lpstr>
      </vt:variant>
      <vt:variant>
        <vt:i4>1</vt:i4>
      </vt:variant>
      <vt:variant>
        <vt:lpstr>Naslovi slajdova</vt:lpstr>
      </vt:variant>
      <vt:variant>
        <vt:i4>17</vt:i4>
      </vt:variant>
    </vt:vector>
  </HeadingPairs>
  <TitlesOfParts>
    <vt:vector size="26" baseType="lpstr">
      <vt:lpstr>等线</vt:lpstr>
      <vt:lpstr>Abadi</vt:lpstr>
      <vt:lpstr>Aptos Narrow</vt:lpstr>
      <vt:lpstr>Arial</vt:lpstr>
      <vt:lpstr>Calibri</vt:lpstr>
      <vt:lpstr>Posterama</vt:lpstr>
      <vt:lpstr>Posterama Text Black</vt:lpstr>
      <vt:lpstr>Posterama Text SemiBold</vt:lpstr>
      <vt:lpstr>Custom​​</vt:lpstr>
      <vt:lpstr>Ponuda obveznica Otvorena prilika za investiciju s manjim iznosima u velikom projektu  </vt:lpstr>
      <vt:lpstr>Investicijska prilika</vt:lpstr>
      <vt:lpstr>PowerPoint prezentacija</vt:lpstr>
      <vt:lpstr>PowerPoint prezentacija</vt:lpstr>
      <vt:lpstr>PowerPoint prezentacija</vt:lpstr>
      <vt:lpstr>PowerPoint prezentacija</vt:lpstr>
      <vt:lpstr>PowerPoint prezentacija</vt:lpstr>
      <vt:lpstr>PowerPoint prezentacija</vt:lpstr>
      <vt:lpstr>Ciljevi projekta </vt:lpstr>
      <vt:lpstr>Ključne faze razvoja </vt:lpstr>
      <vt:lpstr>Prednosti za ulagatelje  </vt:lpstr>
      <vt:lpstr>Projekt izgradnje apartmana </vt:lpstr>
      <vt:lpstr>Projekt izgradnje apartmana </vt:lpstr>
      <vt:lpstr>Obveznice za farmaceutski razvoj </vt:lpstr>
      <vt:lpstr>Sažetak </vt:lpstr>
      <vt:lpstr>INVESTICIJSKA PRILIKA - SAŽETAK </vt:lpstr>
      <vt:lpstr>Upute za upis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Ljiljana Jurinić</dc:creator>
  <cp:lastModifiedBy>ljiljana.sovic@gmail.com</cp:lastModifiedBy>
  <cp:revision>64</cp:revision>
  <cp:lastPrinted>2025-10-23T09:19:57Z</cp:lastPrinted>
  <dcterms:created xsi:type="dcterms:W3CDTF">2024-09-10T10:05:49Z</dcterms:created>
  <dcterms:modified xsi:type="dcterms:W3CDTF">2026-04-17T05:39:42Z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